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8"/>
  </p:notesMasterIdLst>
  <p:sldIdLst>
    <p:sldId id="257" r:id="rId2"/>
    <p:sldId id="259" r:id="rId3"/>
    <p:sldId id="260" r:id="rId4"/>
    <p:sldId id="261" r:id="rId5"/>
    <p:sldId id="262" r:id="rId6"/>
    <p:sldId id="265" r:id="rId7"/>
    <p:sldId id="267" r:id="rId8"/>
    <p:sldId id="270" r:id="rId9"/>
    <p:sldId id="271" r:id="rId10"/>
    <p:sldId id="272" r:id="rId11"/>
    <p:sldId id="275" r:id="rId12"/>
    <p:sldId id="284" r:id="rId13"/>
    <p:sldId id="285" r:id="rId14"/>
    <p:sldId id="286" r:id="rId15"/>
    <p:sldId id="287" r:id="rId16"/>
    <p:sldId id="288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3" d="100"/>
          <a:sy n="123" d="100"/>
        </p:scale>
        <p:origin x="-114" y="-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A1C8C-4674-4B51-A386-D94D4A0951C9}" type="datetimeFigureOut">
              <a:rPr lang="cs-CZ" smtClean="0"/>
              <a:t>06.04.2018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4B9C0-4087-4583-823F-04006F6E67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502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96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6546" indent="-290979" defTabSz="91496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3917" indent="-232783" defTabSz="91496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9484" indent="-232783" defTabSz="91496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5050" indent="-232783" defTabSz="91496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60617" indent="-232783" defTabSz="91496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26184" indent="-232783" defTabSz="91496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91751" indent="-232783" defTabSz="91496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57317" indent="-232783" defTabSz="91496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368FDA1-285F-4349-B178-0191BEA6DCA8}" type="slidenum">
              <a:rPr lang="cs-CZ" altLang="cs-CZ" smtClean="0"/>
              <a:pPr eaLnBrk="1" hangingPunct="1">
                <a:spcBef>
                  <a:spcPct val="0"/>
                </a:spcBef>
              </a:pPr>
              <a:t>1</a:t>
            </a:fld>
            <a:endParaRPr lang="cs-CZ" altLang="cs-CZ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744381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7F93-8BF9-4D3F-B68B-D91E993A8238}" type="datetimeFigureOut">
              <a:rPr lang="cs-CZ" smtClean="0"/>
              <a:t>06.04.2018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99F3-A39D-4B09-90ED-77C57E78481C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6750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7F93-8BF9-4D3F-B68B-D91E993A8238}" type="datetimeFigureOut">
              <a:rPr lang="cs-CZ" smtClean="0"/>
              <a:t>06.04.2018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99F3-A39D-4B09-90ED-77C57E7848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050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7F93-8BF9-4D3F-B68B-D91E993A8238}" type="datetimeFigureOut">
              <a:rPr lang="cs-CZ" smtClean="0"/>
              <a:t>06.04.2018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99F3-A39D-4B09-90ED-77C57E7848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61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7F93-8BF9-4D3F-B68B-D91E993A8238}" type="datetimeFigureOut">
              <a:rPr lang="cs-CZ" smtClean="0"/>
              <a:t>06.04.2018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99F3-A39D-4B09-90ED-77C57E7848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140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7F93-8BF9-4D3F-B68B-D91E993A8238}" type="datetimeFigureOut">
              <a:rPr lang="cs-CZ" smtClean="0"/>
              <a:t>06.04.2018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99F3-A39D-4B09-90ED-77C57E78481C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451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7F93-8BF9-4D3F-B68B-D91E993A8238}" type="datetimeFigureOut">
              <a:rPr lang="cs-CZ" smtClean="0"/>
              <a:t>06.04.2018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99F3-A39D-4B09-90ED-77C57E7848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91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7F93-8BF9-4D3F-B68B-D91E993A8238}" type="datetimeFigureOut">
              <a:rPr lang="cs-CZ" smtClean="0"/>
              <a:t>06.04.2018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99F3-A39D-4B09-90ED-77C57E7848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01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7F93-8BF9-4D3F-B68B-D91E993A8238}" type="datetimeFigureOut">
              <a:rPr lang="cs-CZ" smtClean="0"/>
              <a:t>06.04.2018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99F3-A39D-4B09-90ED-77C57E7848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539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7F93-8BF9-4D3F-B68B-D91E993A8238}" type="datetimeFigureOut">
              <a:rPr lang="cs-CZ" smtClean="0"/>
              <a:t>06.04.2018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99F3-A39D-4B09-90ED-77C57E7848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47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1037F93-8BF9-4D3F-B68B-D91E993A8238}" type="datetimeFigureOut">
              <a:rPr lang="cs-CZ" smtClean="0"/>
              <a:t>06.04.2018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A999F3-A39D-4B09-90ED-77C57E7848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195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37F93-8BF9-4D3F-B68B-D91E993A8238}" type="datetimeFigureOut">
              <a:rPr lang="cs-CZ" smtClean="0"/>
              <a:t>06.04.2018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99F3-A39D-4B09-90ED-77C57E7848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030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1037F93-8BF9-4D3F-B68B-D91E993A8238}" type="datetimeFigureOut">
              <a:rPr lang="cs-CZ" smtClean="0"/>
              <a:t>06.04.2018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AA999F3-A39D-4B09-90ED-77C57E78481C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0662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1FD54DB-3D2D-44F7-B8B3-9043B9378F57}" type="slidenum">
              <a:rPr lang="cs-CZ" altLang="cs-CZ" sz="140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cs-CZ" altLang="cs-CZ" sz="1400"/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6936377" y="5318372"/>
            <a:ext cx="62484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 dirty="0"/>
              <a:t>7</a:t>
            </a:r>
            <a:r>
              <a:rPr lang="cs-CZ" altLang="cs-CZ" sz="2000" b="1" dirty="0" smtClean="0"/>
              <a:t>. dubna 2018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cs-CZ" altLang="cs-CZ" sz="2000" b="1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cs-CZ" altLang="cs-CZ" sz="2000" b="1" dirty="0">
              <a:solidFill>
                <a:srgbClr val="000099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cs-CZ" sz="2000" b="1" dirty="0">
              <a:solidFill>
                <a:srgbClr val="000099"/>
              </a:solidFill>
            </a:endParaRP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2612571" y="1449978"/>
            <a:ext cx="7593874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4400" b="1" dirty="0" smtClean="0"/>
              <a:t>Legislativní novinky             v problematice zaměstnávání osob            se zdravotním postižením</a:t>
            </a:r>
            <a:endParaRPr lang="cs-CZ" alt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133424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1" hangingPunct="1">
              <a:spcBef>
                <a:spcPct val="20000"/>
              </a:spcBef>
              <a:defRPr/>
            </a:pPr>
            <a: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cs-CZ" sz="2000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sz="2000" dirty="0">
                <a:solidFill>
                  <a:srgbClr val="000000"/>
                </a:solidFill>
                <a:ea typeface="+mn-ea"/>
                <a:cs typeface="+mn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23592" y="332656"/>
            <a:ext cx="7992888" cy="6336704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cs-CZ" sz="1400" i="1" dirty="0" smtClean="0">
              <a:sym typeface="Wingdings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cs-CZ" sz="1400" i="1" dirty="0">
              <a:sym typeface="Wingdings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cs-CZ" sz="1400" i="1" dirty="0" smtClean="0">
              <a:sym typeface="Wingdings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cs-CZ" sz="1400" i="1" dirty="0">
              <a:sym typeface="Wingdings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cs-CZ" sz="1400" i="1" dirty="0" smtClean="0">
              <a:sym typeface="Wingdings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cs-CZ" sz="1400" i="1" dirty="0">
              <a:sym typeface="Wingdings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cs-CZ" sz="1400" i="1" dirty="0">
              <a:sym typeface="Wingdings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cs-CZ" sz="1400" i="1" dirty="0">
                <a:sym typeface="Wingdings"/>
              </a:rPr>
              <a:t>(3) Ministerstvo může v případech hodných zvláštního zřetele na základě písemné žádosti zaměstnavatele prominout zaměstnavateli splnění podmínky uvedené v odstavci 2 písm. d) bodě 4, pokud výše uložené pokuty nepřesáhla 50 000 Kč a pokud zaměstnavatel podal žádost podle odstavce 5.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400" i="1" dirty="0">
              <a:sym typeface="Wingdings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cs-CZ" sz="1400" i="1" dirty="0">
              <a:sym typeface="Wingding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B0D213-1692-4A5A-B2D5-FE54BB5AB170}" type="slidenum">
              <a:rPr lang="cs-CZ" altLang="cs-CZ" smtClean="0"/>
              <a:pPr>
                <a:defRPr/>
              </a:pPr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7089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1" hangingPunct="1">
              <a:spcBef>
                <a:spcPct val="20000"/>
              </a:spcBef>
              <a:defRPr/>
            </a:pPr>
            <a: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cs-CZ" sz="2000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sz="2000" dirty="0">
                <a:solidFill>
                  <a:srgbClr val="000000"/>
                </a:solidFill>
                <a:ea typeface="+mn-ea"/>
                <a:cs typeface="+mn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2080" y="1055524"/>
            <a:ext cx="9448799" cy="6336704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cs-CZ" sz="1600" b="1" dirty="0">
                <a:solidFill>
                  <a:srgbClr val="00CCFF"/>
                </a:solidFill>
              </a:rPr>
              <a:t>§ 78a </a:t>
            </a:r>
            <a:r>
              <a:rPr lang="cs-CZ" sz="1600" b="1" dirty="0">
                <a:solidFill>
                  <a:srgbClr val="00CCFF"/>
                </a:solidFill>
                <a:sym typeface="Wingdings"/>
              </a:rPr>
              <a:t> příspěvek na podporu zaměstnávání osob se zdravotním postižením na chráněném trhu práce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600" b="1" i="1" dirty="0">
              <a:solidFill>
                <a:srgbClr val="00CCFF"/>
              </a:solidFill>
              <a:sym typeface="Wingdings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cs-CZ" sz="1600" b="1" i="1" dirty="0">
              <a:solidFill>
                <a:srgbClr val="00CCFF"/>
              </a:solidFill>
              <a:sym typeface="Wingdings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cs-CZ" sz="1600" b="1" dirty="0">
              <a:sym typeface="Wingdings"/>
            </a:endParaRPr>
          </a:p>
          <a:p>
            <a:pPr marL="0" indent="0" algn="just">
              <a:buNone/>
            </a:pPr>
            <a:r>
              <a:rPr lang="cs-CZ" sz="1600" dirty="0" smtClean="0"/>
              <a:t>Příspěvek </a:t>
            </a:r>
            <a:r>
              <a:rPr lang="cs-CZ" sz="1600" dirty="0"/>
              <a:t>na podporu zaměstnávání osob  se zdravotním postižením na chráněném trhu práce </a:t>
            </a:r>
            <a:r>
              <a:rPr lang="cs-CZ" sz="1600" dirty="0" smtClean="0"/>
              <a:t>ve </a:t>
            </a:r>
            <a:r>
              <a:rPr lang="cs-CZ" sz="1600" dirty="0"/>
              <a:t>výši </a:t>
            </a:r>
            <a:r>
              <a:rPr lang="cs-CZ" sz="1600" b="1" dirty="0"/>
              <a:t>12 000 </a:t>
            </a:r>
            <a:r>
              <a:rPr lang="cs-CZ" sz="1600" b="1" dirty="0" smtClean="0"/>
              <a:t>Kč (zdravotní znevýhodnění 5 000 Kč)</a:t>
            </a:r>
            <a:r>
              <a:rPr lang="cs-CZ" sz="1600" dirty="0" smtClean="0"/>
              <a:t>, </a:t>
            </a:r>
            <a:r>
              <a:rPr lang="cs-CZ" sz="1600" dirty="0"/>
              <a:t>přičemž k tomuto příspěvku zaměstnavateli bude náležet </a:t>
            </a:r>
            <a:r>
              <a:rPr lang="cs-CZ" sz="1600" b="1" dirty="0"/>
              <a:t>paušální částka </a:t>
            </a:r>
            <a:r>
              <a:rPr lang="cs-CZ" sz="1600" b="1" dirty="0" smtClean="0"/>
              <a:t>        1 </a:t>
            </a:r>
            <a:r>
              <a:rPr lang="cs-CZ" sz="1600" b="1" dirty="0"/>
              <a:t>000 Kč </a:t>
            </a:r>
            <a:r>
              <a:rPr lang="cs-CZ" sz="1600" dirty="0"/>
              <a:t>měsíčně na náklady vynaložené </a:t>
            </a:r>
            <a:r>
              <a:rPr lang="cs-CZ" sz="1600" dirty="0" smtClean="0"/>
              <a:t>na zaměstnávání </a:t>
            </a:r>
            <a:r>
              <a:rPr lang="cs-CZ" sz="1600" dirty="0"/>
              <a:t>osoby se zdravotním postižením </a:t>
            </a:r>
            <a:r>
              <a:rPr lang="cs-CZ" sz="1600" dirty="0" smtClean="0"/>
              <a:t>v </a:t>
            </a:r>
            <a:r>
              <a:rPr lang="cs-CZ" sz="1600" dirty="0"/>
              <a:t>kalendářním čtvrtletí, za které o poskytnutí příspěvku žádá. 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600" b="1" dirty="0">
              <a:sym typeface="Wingdings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cs-CZ" sz="2000" b="1" dirty="0">
                <a:sym typeface="Wingdings"/>
              </a:rPr>
              <a:t>			</a:t>
            </a:r>
            <a:r>
              <a:rPr lang="cs-CZ" sz="2000" b="1" dirty="0" smtClean="0">
                <a:sym typeface="Wingdings"/>
              </a:rPr>
              <a:t> TEDY </a:t>
            </a:r>
            <a:r>
              <a:rPr lang="cs-CZ" sz="2000" b="1" dirty="0" smtClean="0">
                <a:solidFill>
                  <a:srgbClr val="FF0000"/>
                </a:solidFill>
                <a:sym typeface="Wingdings"/>
              </a:rPr>
              <a:t>13 </a:t>
            </a:r>
            <a:r>
              <a:rPr lang="cs-CZ" sz="2000" b="1" dirty="0">
                <a:solidFill>
                  <a:srgbClr val="FF0000"/>
                </a:solidFill>
                <a:sym typeface="Wingdings"/>
              </a:rPr>
              <a:t>000 Kč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2000" b="1" dirty="0">
              <a:sym typeface="Wingdings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b="1" dirty="0" smtClean="0">
                <a:sym typeface="Wingdings"/>
              </a:rPr>
              <a:t>Poskytování </a:t>
            </a:r>
            <a:r>
              <a:rPr lang="cs-CZ" sz="1600" b="1" dirty="0">
                <a:sym typeface="Wingdings"/>
              </a:rPr>
              <a:t>příspěvku již nebude vázáno na zřízená či vymezená chráněná pracovní místa</a:t>
            </a:r>
            <a:r>
              <a:rPr lang="cs-CZ" sz="1600" dirty="0">
                <a:sym typeface="Wingdings"/>
              </a:rPr>
              <a:t>, protože tento institut bude nahrazen dohodou o uznání zaměstnavatele za zaměstnavatele na chráněném trhu práce.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B0D213-1692-4A5A-B2D5-FE54BB5AB170}" type="slidenum">
              <a:rPr lang="cs-CZ" altLang="cs-CZ" smtClean="0"/>
              <a:pPr>
                <a:defRPr/>
              </a:pPr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0922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1" hangingPunct="1">
              <a:spcBef>
                <a:spcPct val="20000"/>
              </a:spcBef>
              <a:defRPr/>
            </a:pPr>
            <a: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cs-CZ" sz="2000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sz="2000" dirty="0">
                <a:solidFill>
                  <a:srgbClr val="000000"/>
                </a:solidFill>
                <a:ea typeface="+mn-ea"/>
                <a:cs typeface="+mn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23592" y="116632"/>
            <a:ext cx="7992888" cy="6741368"/>
          </a:xfrm>
        </p:spPr>
        <p:txBody>
          <a:bodyPr/>
          <a:lstStyle/>
          <a:p>
            <a:pPr marL="0" indent="0" algn="just">
              <a:buNone/>
            </a:pPr>
            <a:endParaRPr lang="cs-CZ" sz="1400" i="1" dirty="0"/>
          </a:p>
          <a:p>
            <a:pPr marL="0" indent="0" algn="just">
              <a:buNone/>
            </a:pPr>
            <a:endParaRPr lang="cs-CZ" sz="1600" b="1" i="1" dirty="0"/>
          </a:p>
          <a:p>
            <a:pPr marL="0" indent="0" algn="just">
              <a:buNone/>
            </a:pPr>
            <a:r>
              <a:rPr lang="cs-CZ" sz="1600" b="1" dirty="0">
                <a:solidFill>
                  <a:srgbClr val="00CCFF"/>
                </a:solidFill>
              </a:rPr>
              <a:t>§ 81 </a:t>
            </a:r>
            <a:r>
              <a:rPr lang="cs-CZ" sz="1600" b="1" dirty="0">
                <a:solidFill>
                  <a:srgbClr val="00CCFF"/>
                </a:solidFill>
                <a:sym typeface="Wingdings"/>
              </a:rPr>
              <a:t> snížení 36násobku poskytovaného plnění na 28násobek – </a:t>
            </a:r>
            <a:r>
              <a:rPr lang="cs-CZ" sz="1600" b="1" dirty="0">
                <a:solidFill>
                  <a:srgbClr val="FF0000"/>
                </a:solidFill>
                <a:sym typeface="Wingdings"/>
              </a:rPr>
              <a:t>opatření </a:t>
            </a:r>
            <a:br>
              <a:rPr lang="cs-CZ" sz="1600" b="1" dirty="0">
                <a:solidFill>
                  <a:srgbClr val="FF0000"/>
                </a:solidFill>
                <a:sym typeface="Wingdings"/>
              </a:rPr>
            </a:br>
            <a:r>
              <a:rPr lang="cs-CZ" sz="1600" b="1" dirty="0">
                <a:solidFill>
                  <a:srgbClr val="FF0000"/>
                </a:solidFill>
                <a:sym typeface="Wingdings"/>
              </a:rPr>
              <a:t>k zabránění tzv. „</a:t>
            </a:r>
            <a:r>
              <a:rPr lang="cs-CZ" sz="1600" b="1" dirty="0" err="1">
                <a:solidFill>
                  <a:srgbClr val="FF0000"/>
                </a:solidFill>
                <a:sym typeface="Wingdings"/>
              </a:rPr>
              <a:t>přefakturace</a:t>
            </a:r>
            <a:r>
              <a:rPr lang="cs-CZ" sz="1600" b="1" dirty="0">
                <a:solidFill>
                  <a:srgbClr val="FF0000"/>
                </a:solidFill>
                <a:sym typeface="Wingdings"/>
              </a:rPr>
              <a:t>“ – účinnost od 1. 1. 2018</a:t>
            </a:r>
            <a:endParaRPr lang="cs-CZ" sz="1600" b="1" i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cs-CZ" sz="1600" i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dirty="0"/>
              <a:t>Forma plnění povinného podílu zaměstnávaných osob se zdravotním postižením odběrem výrobků nebo služeb nebo zadáváním zakázek zaměstnavatelům zaměstnávajícím více než 50 % osob se zdravotním postižením nadále vyvolává negativní jev, tzv. přefakturaci, při které jsou přes některé zaměstnavatele přefakturovány výrobky, aniž by se na nich podílely osoby se zdravotním postižením.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dirty="0">
                <a:sym typeface="Wingdings"/>
              </a:rPr>
              <a:t>	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dirty="0">
                <a:sym typeface="Wingdings"/>
              </a:rPr>
              <a:t>Proto dochází ke </a:t>
            </a:r>
            <a:r>
              <a:rPr lang="cs-CZ" sz="1600" b="1" dirty="0">
                <a:sym typeface="Wingdings"/>
              </a:rPr>
              <a:t>snížení </a:t>
            </a:r>
            <a:r>
              <a:rPr lang="cs-CZ" sz="1600" b="1" dirty="0"/>
              <a:t>36násobku poskytovaného plnění na 28násobek </a:t>
            </a:r>
            <a:r>
              <a:rPr lang="cs-CZ" sz="1600" dirty="0"/>
              <a:t>průměrné mzdy v národním hospodářství za první až třetí čtvrtletí předcházejícího kalendářního roku za každého přepočteného zaměstnance se zdravotním postižením zaměstnaného v předchozím kalendářním roce. 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600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1600" b="1" i="1" dirty="0">
                <a:solidFill>
                  <a:srgbClr val="FF0000"/>
                </a:solidFill>
              </a:rPr>
              <a:t>§ 81</a:t>
            </a:r>
          </a:p>
          <a:p>
            <a:pPr marL="0" indent="0" algn="just">
              <a:buNone/>
            </a:pPr>
            <a:r>
              <a:rPr lang="cs-CZ" sz="1400" i="1" dirty="0"/>
              <a:t>(</a:t>
            </a:r>
            <a:r>
              <a:rPr lang="cs-CZ" sz="1400" i="1" dirty="0">
                <a:sym typeface="Wingdings"/>
              </a:rPr>
              <a:t>3) Zaměstnavatelé a osoby samostatně výdělečně činné </a:t>
            </a:r>
            <a:r>
              <a:rPr lang="cs-CZ" sz="1400" i="1" dirty="0" smtClean="0">
                <a:sym typeface="Wingdings"/>
              </a:rPr>
              <a:t>uvedení mohou </a:t>
            </a:r>
            <a:r>
              <a:rPr lang="cs-CZ" sz="1400" i="1" dirty="0">
                <a:sym typeface="Wingdings"/>
              </a:rPr>
              <a:t>pro účely splnění povinnosti </a:t>
            </a:r>
            <a:r>
              <a:rPr lang="cs-CZ" sz="1400" i="1" dirty="0" smtClean="0">
                <a:sym typeface="Wingdings"/>
              </a:rPr>
              <a:t>uvedené poskytnout </a:t>
            </a:r>
            <a:r>
              <a:rPr lang="cs-CZ" sz="1400" i="1" dirty="0">
                <a:sym typeface="Wingdings"/>
              </a:rPr>
              <a:t>v kalendářním roce své výrobky a služby nebo splnit zadané zakázky jen do výše odpovídající </a:t>
            </a:r>
            <a:r>
              <a:rPr lang="cs-CZ" sz="1400" b="1" i="1" dirty="0">
                <a:sym typeface="Wingdings"/>
              </a:rPr>
              <a:t>28násobku</a:t>
            </a:r>
            <a:r>
              <a:rPr lang="cs-CZ" sz="1400" i="1" dirty="0">
                <a:sym typeface="Wingdings"/>
              </a:rPr>
              <a:t> průměrné mzdy v národním hospodářství za první až třetí čtvrtletí předcházejícího kalendářního roku za každého přepočteného zaměstnance se zdravotním postižením zaměstnaného v předchozím kalendářním roce </a:t>
            </a:r>
            <a:r>
              <a:rPr lang="cs-CZ" sz="1400" i="1" dirty="0" smtClean="0">
                <a:sym typeface="Wingdings"/>
              </a:rPr>
              <a:t>a </a:t>
            </a:r>
            <a:r>
              <a:rPr lang="cs-CZ" sz="1400" i="1" dirty="0">
                <a:sym typeface="Wingdings"/>
              </a:rPr>
              <a:t>v případě, že nejpozději do 30 kalendářních dnů od zaplacení poskytnutého plnění údaje </a:t>
            </a:r>
            <a:br>
              <a:rPr lang="cs-CZ" sz="1400" i="1" dirty="0">
                <a:sym typeface="Wingdings"/>
              </a:rPr>
            </a:br>
            <a:r>
              <a:rPr lang="cs-CZ" sz="1400" i="1" dirty="0">
                <a:sym typeface="Wingdings"/>
              </a:rPr>
              <a:t>o poskytnutém plnění vloží do evidence vedené </a:t>
            </a:r>
            <a:r>
              <a:rPr lang="cs-CZ" sz="1400" i="1" dirty="0" smtClean="0">
                <a:sym typeface="Wingdings"/>
              </a:rPr>
              <a:t>ministerstvem. </a:t>
            </a:r>
            <a:endParaRPr lang="cs-CZ" sz="1400" i="1" dirty="0">
              <a:sym typeface="Wingding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B0D213-1692-4A5A-B2D5-FE54BB5AB170}" type="slidenum">
              <a:rPr lang="cs-CZ" altLang="cs-CZ" smtClean="0"/>
              <a:pPr>
                <a:defRPr/>
              </a:pPr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6034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634946"/>
            <a:ext cx="10058400" cy="1450757"/>
          </a:xfrm>
        </p:spPr>
        <p:txBody>
          <a:bodyPr>
            <a:normAutofit/>
          </a:bodyPr>
          <a:lstStyle/>
          <a:p>
            <a:pPr lvl="0" algn="ctr">
              <a:spcBef>
                <a:spcPts val="0"/>
              </a:spcBef>
            </a:pPr>
            <a:r>
              <a:rPr lang="cs-CZ" sz="1600" b="1" dirty="0">
                <a:solidFill>
                  <a:srgbClr val="00CCFF"/>
                </a:solidFill>
                <a:latin typeface="+mn-lt"/>
                <a:sym typeface="Wingdings"/>
              </a:rPr>
              <a:t>§ 81, § 83, § 84 zákona o zaměstnanosti  úprava v oblasti zaměstnávání osob </a:t>
            </a:r>
            <a:r>
              <a:rPr lang="cs-CZ" sz="1600" b="1" dirty="0" smtClean="0">
                <a:solidFill>
                  <a:srgbClr val="00CCFF"/>
                </a:solidFill>
                <a:latin typeface="+mn-lt"/>
                <a:sym typeface="Wingdings"/>
              </a:rPr>
              <a:t> se </a:t>
            </a:r>
            <a:r>
              <a:rPr lang="cs-CZ" sz="1600" b="1" dirty="0">
                <a:solidFill>
                  <a:srgbClr val="00CCFF"/>
                </a:solidFill>
                <a:latin typeface="+mn-lt"/>
                <a:sym typeface="Wingdings"/>
              </a:rPr>
              <a:t>zdravotním postižením – </a:t>
            </a:r>
            <a:r>
              <a:rPr lang="cs-CZ" sz="1600" b="1" dirty="0" smtClean="0">
                <a:solidFill>
                  <a:srgbClr val="00CCFF"/>
                </a:solidFill>
                <a:latin typeface="+mn-lt"/>
                <a:sym typeface="Wingdings"/>
              </a:rPr>
              <a:t/>
            </a:r>
            <a:br>
              <a:rPr lang="cs-CZ" sz="1600" b="1" dirty="0" smtClean="0">
                <a:solidFill>
                  <a:srgbClr val="00CCFF"/>
                </a:solidFill>
                <a:latin typeface="+mn-lt"/>
                <a:sym typeface="Wingdings"/>
              </a:rPr>
            </a:br>
            <a:r>
              <a:rPr lang="cs-CZ" sz="1600" b="1" dirty="0" smtClean="0">
                <a:solidFill>
                  <a:srgbClr val="00CCFF"/>
                </a:solidFill>
                <a:latin typeface="+mn-lt"/>
                <a:sym typeface="Wingdings"/>
              </a:rPr>
              <a:t>plnění </a:t>
            </a:r>
            <a:r>
              <a:rPr lang="cs-CZ" sz="1600" b="1" dirty="0">
                <a:solidFill>
                  <a:srgbClr val="00CCFF"/>
                </a:solidFill>
                <a:latin typeface="+mn-lt"/>
                <a:sym typeface="Wingdings"/>
              </a:rPr>
              <a:t>povinného </a:t>
            </a:r>
            <a:r>
              <a:rPr lang="cs-CZ" sz="1600" b="1" dirty="0" smtClean="0">
                <a:solidFill>
                  <a:srgbClr val="00CCFF"/>
                </a:solidFill>
                <a:latin typeface="+mn-lt"/>
                <a:sym typeface="Wingdings"/>
              </a:rPr>
              <a:t> podílu</a:t>
            </a:r>
            <a:r>
              <a:rPr lang="cs-CZ" b="1" dirty="0">
                <a:solidFill>
                  <a:srgbClr val="00CCFF"/>
                </a:solidFill>
                <a:sym typeface="Wingdings"/>
              </a:rPr>
              <a:t/>
            </a:r>
            <a:br>
              <a:rPr lang="cs-CZ" b="1" dirty="0">
                <a:solidFill>
                  <a:srgbClr val="00CCFF"/>
                </a:solidFill>
                <a:sym typeface="Wingding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59272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cs-CZ" sz="6000" b="1" dirty="0" smtClean="0">
                <a:solidFill>
                  <a:srgbClr val="FF0000"/>
                </a:solidFill>
                <a:sym typeface="Wingdings"/>
              </a:rPr>
              <a:t>Účinnost </a:t>
            </a:r>
            <a:r>
              <a:rPr lang="cs-CZ" sz="6000" b="1" dirty="0">
                <a:solidFill>
                  <a:srgbClr val="FF0000"/>
                </a:solidFill>
                <a:sym typeface="Wingdings"/>
              </a:rPr>
              <a:t>od 1. 10. 2017</a:t>
            </a:r>
          </a:p>
          <a:p>
            <a:pPr marL="0" indent="0">
              <a:buNone/>
            </a:pPr>
            <a:r>
              <a:rPr lang="cs-CZ" sz="6000" dirty="0" smtClean="0"/>
              <a:t>V</a:t>
            </a:r>
            <a:r>
              <a:rPr lang="cs-CZ" sz="6000" dirty="0"/>
              <a:t> souvislosti se zaměstnáváním osob se zdravotním postižením </a:t>
            </a:r>
            <a:r>
              <a:rPr lang="cs-CZ" sz="6000" b="1" dirty="0"/>
              <a:t>se </a:t>
            </a:r>
            <a:r>
              <a:rPr lang="cs-CZ" sz="6000" b="1" dirty="0" smtClean="0"/>
              <a:t>zřídila </a:t>
            </a:r>
            <a:r>
              <a:rPr lang="cs-CZ" sz="6000" b="1" dirty="0"/>
              <a:t>evidence </a:t>
            </a:r>
            <a:r>
              <a:rPr lang="cs-CZ" sz="6000" b="1" dirty="0" smtClean="0"/>
              <a:t>plnění </a:t>
            </a:r>
            <a:r>
              <a:rPr lang="cs-CZ" sz="6000" b="1" dirty="0"/>
              <a:t>povinného podílu zaměstnávání osob se zdravotním postižením</a:t>
            </a:r>
            <a:r>
              <a:rPr lang="cs-CZ" sz="6000" dirty="0"/>
              <a:t>, </a:t>
            </a:r>
            <a:r>
              <a:rPr lang="cs-CZ" sz="6000" dirty="0" smtClean="0"/>
              <a:t>a </a:t>
            </a:r>
            <a:r>
              <a:rPr lang="cs-CZ" sz="6000" dirty="0"/>
              <a:t>to </a:t>
            </a:r>
            <a:r>
              <a:rPr lang="cs-CZ" sz="6000" dirty="0" smtClean="0"/>
              <a:t>s</a:t>
            </a:r>
            <a:r>
              <a:rPr lang="cs-CZ" sz="6000" dirty="0"/>
              <a:t> cílem </a:t>
            </a:r>
            <a:r>
              <a:rPr lang="cs-CZ" sz="6000" b="1" dirty="0"/>
              <a:t>omezení zneužívání </a:t>
            </a:r>
            <a:r>
              <a:rPr lang="cs-CZ" sz="6000" dirty="0"/>
              <a:t>tohoto institutu. 	</a:t>
            </a:r>
          </a:p>
          <a:p>
            <a:pPr marL="0" indent="0">
              <a:buNone/>
            </a:pPr>
            <a:r>
              <a:rPr lang="cs-CZ" sz="6000" dirty="0"/>
              <a:t>Evidence plnění povinného podílu bude vedena Ministerstvem práce a sociálních </a:t>
            </a:r>
            <a:r>
              <a:rPr lang="cs-CZ" sz="6000" b="1" dirty="0"/>
              <a:t>věcí </a:t>
            </a:r>
            <a:r>
              <a:rPr lang="cs-CZ" sz="6000" b="1" dirty="0" smtClean="0"/>
              <a:t>v elektronické </a:t>
            </a:r>
            <a:r>
              <a:rPr lang="cs-CZ" sz="6000" b="1" dirty="0"/>
              <a:t>podobě</a:t>
            </a:r>
            <a:r>
              <a:rPr lang="cs-CZ" sz="6000" b="1" dirty="0" smtClean="0"/>
              <a:t>.</a:t>
            </a:r>
            <a:endParaRPr lang="cs-CZ" sz="6000" dirty="0"/>
          </a:p>
          <a:p>
            <a:pPr marL="0" indent="0">
              <a:buNone/>
            </a:pPr>
            <a:r>
              <a:rPr lang="cs-CZ" sz="6000" b="1" dirty="0"/>
              <a:t>Správcem evidence </a:t>
            </a:r>
            <a:r>
              <a:rPr lang="cs-CZ" sz="6000" dirty="0" smtClean="0"/>
              <a:t>je </a:t>
            </a:r>
            <a:r>
              <a:rPr lang="cs-CZ" sz="6000" dirty="0"/>
              <a:t>Ministerstvo práce a sociálních věcí. </a:t>
            </a:r>
            <a:endParaRPr lang="cs-CZ" sz="6000" dirty="0" smtClean="0"/>
          </a:p>
          <a:p>
            <a:pPr marL="0" indent="0">
              <a:buNone/>
            </a:pPr>
            <a:endParaRPr lang="cs-CZ" sz="6000" dirty="0"/>
          </a:p>
          <a:p>
            <a:pPr marL="0" indent="0">
              <a:buNone/>
            </a:pPr>
            <a:r>
              <a:rPr lang="cs-CZ" sz="6000" u="sng" dirty="0"/>
              <a:t>V evidenci </a:t>
            </a:r>
            <a:r>
              <a:rPr lang="cs-CZ" sz="6000" u="sng" dirty="0" smtClean="0"/>
              <a:t>jsou vedeny: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6000" dirty="0" smtClean="0"/>
              <a:t>identifikační </a:t>
            </a:r>
            <a:r>
              <a:rPr lang="cs-CZ" sz="6000" dirty="0"/>
              <a:t>údaje dodavatele a </a:t>
            </a:r>
            <a:r>
              <a:rPr lang="cs-CZ" sz="6000" dirty="0" smtClean="0"/>
              <a:t>odběratele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6000" dirty="0" smtClean="0"/>
              <a:t>cena </a:t>
            </a:r>
            <a:r>
              <a:rPr lang="cs-CZ" sz="6000" dirty="0"/>
              <a:t>výrobků, služeb nebo zakázek bez daně z přidané hodnoty započitatelná do plnění povinného </a:t>
            </a:r>
            <a:r>
              <a:rPr lang="cs-CZ" sz="6000" dirty="0" smtClean="0"/>
              <a:t>podílu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6000" dirty="0" smtClean="0"/>
              <a:t>datum </a:t>
            </a:r>
            <a:r>
              <a:rPr lang="cs-CZ" sz="6000" dirty="0"/>
              <a:t>dodání výrobků, služeb nebo realizace </a:t>
            </a:r>
            <a:r>
              <a:rPr lang="cs-CZ" sz="6000" dirty="0" smtClean="0"/>
              <a:t>zakázek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6000" dirty="0" smtClean="0"/>
              <a:t>číslo </a:t>
            </a:r>
            <a:r>
              <a:rPr lang="cs-CZ" sz="6000" dirty="0"/>
              <a:t>dokladu, jímž byla vyúčtována dodávka výrobků, služeb nebo realizovaná </a:t>
            </a:r>
            <a:r>
              <a:rPr lang="cs-CZ" sz="6000" dirty="0" smtClean="0"/>
              <a:t>zakázka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6000" dirty="0" smtClean="0"/>
              <a:t>datum </a:t>
            </a:r>
            <a:r>
              <a:rPr lang="cs-CZ" sz="6000" dirty="0"/>
              <a:t>zaplacení odebraných výrobků, služeb nebo realizovaných </a:t>
            </a:r>
            <a:r>
              <a:rPr lang="cs-CZ" sz="6000" dirty="0" smtClean="0"/>
              <a:t>zakázek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6000" dirty="0" smtClean="0"/>
              <a:t>čtvrtletní </a:t>
            </a:r>
            <a:r>
              <a:rPr lang="cs-CZ" sz="6000" dirty="0"/>
              <a:t>přepočtený počet zaměstnanců, kteří jsou osobami </a:t>
            </a:r>
            <a:br>
              <a:rPr lang="cs-CZ" sz="6000" dirty="0"/>
            </a:br>
            <a:r>
              <a:rPr lang="cs-CZ" sz="6000" dirty="0"/>
              <a:t>se zdravotním postižením. </a:t>
            </a:r>
            <a:endParaRPr lang="cs-CZ" sz="6000" b="1" dirty="0">
              <a:solidFill>
                <a:srgbClr val="00CCFF"/>
              </a:solidFill>
              <a:sym typeface="Wingding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21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cs-CZ" sz="1600" dirty="0"/>
              <a:t>Předmětnou změnou </a:t>
            </a:r>
            <a:r>
              <a:rPr lang="cs-CZ" sz="1600" b="1" dirty="0"/>
              <a:t>dochází ke změně způsobu vedení </a:t>
            </a:r>
            <a:r>
              <a:rPr lang="cs-CZ" sz="1600" dirty="0"/>
              <a:t>této evidence, ale náhradní plnění bude i nadále věcí dodavatelsko-odběratelských vztahů, do kterých stát žádným způsobem nezasahuje.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sz="1600" dirty="0"/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sz="1600" b="1" dirty="0"/>
              <a:t>Za správnost údajů </a:t>
            </a:r>
            <a:r>
              <a:rPr lang="cs-CZ" sz="1600" dirty="0"/>
              <a:t>v evidenci plnění povinného podílu </a:t>
            </a:r>
            <a:r>
              <a:rPr lang="cs-CZ" sz="1600" b="1" dirty="0"/>
              <a:t>odpovídá dodavatel výrobků, služeb nebo zakázek</a:t>
            </a:r>
            <a:r>
              <a:rPr lang="cs-CZ" sz="1600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421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23702" y="1183882"/>
            <a:ext cx="10058400" cy="402336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cs-CZ" b="1" dirty="0">
                <a:solidFill>
                  <a:srgbClr val="00CCFF"/>
                </a:solidFill>
                <a:sym typeface="Wingdings"/>
              </a:rPr>
              <a:t>§ 113 zákona o zaměstnanosti   společensky účelná pracovní místa (SÚPM)</a:t>
            </a:r>
          </a:p>
          <a:p>
            <a:pPr marL="0" lvl="0" indent="0" algn="just">
              <a:buNone/>
            </a:pPr>
            <a:endParaRPr lang="cs-CZ" b="1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cs-CZ" sz="1600" b="1" dirty="0"/>
              <a:t>Prodloužení doby poskytování příspěvku </a:t>
            </a:r>
            <a:r>
              <a:rPr lang="cs-CZ" sz="1600" dirty="0"/>
              <a:t>na vyhrazení jednoho SÚPM </a:t>
            </a:r>
            <a:r>
              <a:rPr lang="cs-CZ" sz="1600" b="1" dirty="0"/>
              <a:t>z 12 na 24 měsíců.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b="1" dirty="0"/>
              <a:t>Doba poskytování příspěvku </a:t>
            </a:r>
            <a:r>
              <a:rPr lang="cs-CZ" sz="1600" dirty="0"/>
              <a:t>na vyhrazení jednoho </a:t>
            </a:r>
            <a:r>
              <a:rPr lang="cs-CZ" sz="1600" dirty="0" smtClean="0"/>
              <a:t>SÚPM bude </a:t>
            </a:r>
            <a:r>
              <a:rPr lang="cs-CZ" sz="1600" b="1" dirty="0"/>
              <a:t>posuzována individuálně </a:t>
            </a:r>
            <a:r>
              <a:rPr lang="cs-CZ" sz="1600" dirty="0"/>
              <a:t>u každého uchazeče </a:t>
            </a:r>
            <a:r>
              <a:rPr lang="cs-CZ" sz="1600" dirty="0" smtClean="0"/>
              <a:t>                    o </a:t>
            </a:r>
            <a:r>
              <a:rPr lang="cs-CZ" sz="1600" dirty="0"/>
              <a:t>zaměstnání. </a:t>
            </a:r>
          </a:p>
          <a:p>
            <a:pPr marL="0" indent="0" algn="just">
              <a:buNone/>
            </a:pPr>
            <a:endParaRPr lang="cs-CZ" sz="1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662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hana.potmesilova@revenium.cz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750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1" hangingPunct="1">
              <a:spcBef>
                <a:spcPct val="20000"/>
              </a:spcBef>
              <a:defRPr/>
            </a:pPr>
            <a: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cs-CZ" sz="2000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sz="2000" dirty="0">
                <a:solidFill>
                  <a:srgbClr val="000000"/>
                </a:solidFill>
                <a:ea typeface="+mn-ea"/>
                <a:cs typeface="+mn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3839" y="260648"/>
            <a:ext cx="11808823" cy="6336704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cs-CZ" sz="12800" b="1" dirty="0">
                <a:solidFill>
                  <a:srgbClr val="00B0F0"/>
                </a:solidFill>
                <a:sym typeface="Wingdings"/>
              </a:rPr>
              <a:t>Z</a:t>
            </a:r>
            <a:r>
              <a:rPr lang="cs-CZ" sz="12800" b="1" dirty="0">
                <a:solidFill>
                  <a:srgbClr val="00B0F0"/>
                </a:solidFill>
              </a:rPr>
              <a:t>ákon č. 435/2004 Sb., o zaměstnanosti ve znění pozdějších předpisů</a:t>
            </a:r>
          </a:p>
          <a:p>
            <a:pPr marL="0" indent="0" algn="just">
              <a:buNone/>
            </a:pPr>
            <a:endParaRPr lang="cs-CZ" sz="1600" b="1" dirty="0">
              <a:sym typeface="Wingdings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8000" b="1" dirty="0"/>
              <a:t>komplexní systémová změna </a:t>
            </a:r>
            <a:r>
              <a:rPr lang="cs-CZ" sz="8000" dirty="0"/>
              <a:t>právní úpravy v oblasti zaměstnávání osob </a:t>
            </a:r>
            <a:r>
              <a:rPr lang="cs-CZ" sz="8000" dirty="0" smtClean="0"/>
              <a:t>se </a:t>
            </a:r>
            <a:r>
              <a:rPr lang="cs-CZ" sz="8000" dirty="0"/>
              <a:t>zdravotním postižením, </a:t>
            </a:r>
            <a:r>
              <a:rPr lang="cs-CZ" sz="8000" b="1" dirty="0"/>
              <a:t>kterou dochází k jednoznačnému </a:t>
            </a:r>
            <a:r>
              <a:rPr lang="cs-CZ" sz="8000" b="1" dirty="0" smtClean="0"/>
              <a:t> oddělení  a </a:t>
            </a:r>
            <a:r>
              <a:rPr lang="cs-CZ" sz="8000" b="1" dirty="0"/>
              <a:t>pojmovému odlišení volného a chráněného trhu práce</a:t>
            </a:r>
            <a:r>
              <a:rPr lang="cs-CZ" sz="8000" dirty="0"/>
              <a:t> </a:t>
            </a:r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r>
              <a:rPr lang="cs-CZ" sz="8000" dirty="0" smtClean="0"/>
              <a:t>     V</a:t>
            </a:r>
            <a:r>
              <a:rPr lang="cs-CZ" sz="8000" dirty="0"/>
              <a:t> souvislosti s touto změnou dochází k </a:t>
            </a:r>
            <a:r>
              <a:rPr lang="cs-CZ" sz="8000" b="1" dirty="0"/>
              <a:t>novému označení příspěvků poskytovaných zaměstnavatelům</a:t>
            </a:r>
            <a:r>
              <a:rPr lang="cs-CZ" sz="8000" dirty="0"/>
              <a:t>, 	</a:t>
            </a:r>
            <a:r>
              <a:rPr lang="cs-CZ" sz="8000" dirty="0" smtClean="0"/>
              <a:t>	kteří zaměstnávají </a:t>
            </a:r>
            <a:r>
              <a:rPr lang="cs-CZ" sz="8000" dirty="0"/>
              <a:t>osoby se zdravotním postižením.</a:t>
            </a:r>
          </a:p>
          <a:p>
            <a:pPr marL="0" indent="0">
              <a:buNone/>
            </a:pPr>
            <a:endParaRPr lang="cs-CZ" sz="8000" dirty="0"/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8000" b="1" dirty="0"/>
              <a:t>zavedení institutu uznání zaměstnavatele za zaměstnavatele na chráněném trhu práce</a:t>
            </a:r>
            <a:r>
              <a:rPr lang="cs-CZ" sz="8000" dirty="0"/>
              <a:t> formou dohody, kterou Úřad práce České republiky </a:t>
            </a:r>
            <a:r>
              <a:rPr lang="cs-CZ" sz="8000" dirty="0" smtClean="0"/>
              <a:t>bude  uzavírat </a:t>
            </a:r>
            <a:r>
              <a:rPr lang="cs-CZ" sz="8000" dirty="0"/>
              <a:t>se zaměstnavateli</a:t>
            </a:r>
          </a:p>
          <a:p>
            <a:pPr marL="0" indent="0">
              <a:buNone/>
            </a:pPr>
            <a:endParaRPr lang="cs-CZ" sz="8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8000" b="1" dirty="0"/>
              <a:t>snížení dosavadního 36násobku poskytovaného </a:t>
            </a:r>
            <a:r>
              <a:rPr lang="cs-CZ" sz="8000" b="1" dirty="0" smtClean="0"/>
              <a:t>náhradního </a:t>
            </a:r>
            <a:r>
              <a:rPr lang="cs-CZ" sz="8000" b="1" dirty="0"/>
              <a:t>plnění </a:t>
            </a:r>
            <a:r>
              <a:rPr lang="cs-CZ" sz="8000" b="1" dirty="0" smtClean="0"/>
              <a:t>na </a:t>
            </a:r>
            <a:r>
              <a:rPr lang="cs-CZ" sz="8000" b="1" dirty="0"/>
              <a:t>28násobek </a:t>
            </a:r>
            <a:endParaRPr lang="cs-CZ" sz="8000" dirty="0"/>
          </a:p>
          <a:p>
            <a:pPr marL="0" indent="0">
              <a:buNone/>
            </a:pPr>
            <a:endParaRPr lang="cs-CZ" sz="6200" dirty="0"/>
          </a:p>
          <a:p>
            <a:pPr marL="0" indent="0" algn="just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b="1" dirty="0"/>
              <a:t> </a:t>
            </a:r>
            <a:endParaRPr lang="cs-CZ" sz="1600" dirty="0"/>
          </a:p>
          <a:p>
            <a:pPr marL="0" indent="0" algn="just">
              <a:buNone/>
            </a:pPr>
            <a:endParaRPr lang="cs-CZ" sz="1600" b="1" dirty="0">
              <a:sym typeface="Wingding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B0D213-1692-4A5A-B2D5-FE54BB5AB170}" type="slidenum">
              <a:rPr lang="cs-CZ" altLang="cs-CZ" smtClean="0"/>
              <a:pPr>
                <a:defRPr/>
              </a:pPr>
              <a:t>2</a:t>
            </a:fld>
            <a:endParaRPr lang="cs-CZ" alt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936" y="1815494"/>
            <a:ext cx="1584176" cy="893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7248128" y="206084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519936" y="2723741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  </a:t>
            </a:r>
            <a:r>
              <a:rPr lang="cs-CZ" b="1" dirty="0">
                <a:solidFill>
                  <a:srgbClr val="FF0000"/>
                </a:solidFill>
              </a:rPr>
              <a:t>Trh práce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829968" y="1874237"/>
            <a:ext cx="3426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</a:rPr>
              <a:t>volný  </a:t>
            </a:r>
            <a:r>
              <a:rPr lang="cs-CZ" sz="1600" dirty="0"/>
              <a:t>                            </a:t>
            </a:r>
            <a:r>
              <a:rPr lang="cs-CZ" sz="1600" dirty="0" smtClean="0"/>
              <a:t>           </a:t>
            </a:r>
            <a:r>
              <a:rPr lang="cs-CZ" sz="1600" b="1" dirty="0" smtClean="0">
                <a:solidFill>
                  <a:srgbClr val="FF0000"/>
                </a:solidFill>
              </a:rPr>
              <a:t>chráněný</a:t>
            </a:r>
            <a:endParaRPr lang="cs-CZ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43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3178" y="1924593"/>
            <a:ext cx="11390812" cy="38715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16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 smtClean="0"/>
              <a:t>možnost </a:t>
            </a:r>
            <a:r>
              <a:rPr lang="cs-CZ" b="1" dirty="0"/>
              <a:t>odstranění tvrdosti zákona</a:t>
            </a:r>
            <a:r>
              <a:rPr lang="cs-CZ" dirty="0"/>
              <a:t> ve vztahu k poskytování </a:t>
            </a:r>
            <a:r>
              <a:rPr lang="cs-CZ" dirty="0" smtClean="0"/>
              <a:t>příspěvku na</a:t>
            </a:r>
            <a:r>
              <a:rPr lang="cs-CZ" dirty="0"/>
              <a:t> podporu zaměstnávání osob se zdravotním postižením na chráněném   	</a:t>
            </a:r>
            <a:r>
              <a:rPr lang="cs-CZ" dirty="0" smtClean="0"/>
              <a:t>trhu </a:t>
            </a:r>
            <a:r>
              <a:rPr lang="cs-CZ" dirty="0"/>
              <a:t>práce, </a:t>
            </a:r>
            <a:r>
              <a:rPr lang="cs-CZ" b="1" dirty="0"/>
              <a:t>spočívající v prominutí splnění podmínky </a:t>
            </a:r>
            <a:r>
              <a:rPr lang="cs-CZ" b="1" dirty="0" smtClean="0"/>
              <a:t>bezdlužnosti</a:t>
            </a:r>
            <a:r>
              <a:rPr lang="cs-CZ" dirty="0" smtClean="0"/>
              <a:t>. </a:t>
            </a:r>
            <a:r>
              <a:rPr lang="cs-CZ" b="1" dirty="0" smtClean="0"/>
              <a:t>Pouze ale  ve</a:t>
            </a:r>
            <a:r>
              <a:rPr lang="cs-CZ" b="1" dirty="0"/>
              <a:t> výjimečných </a:t>
            </a:r>
            <a:r>
              <a:rPr lang="cs-CZ" b="1" dirty="0" smtClean="0"/>
              <a:t>případech.</a:t>
            </a:r>
            <a:endParaRPr lang="cs-CZ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dirty="0"/>
              <a:t>změna výše příspěvku poskytovaného na podporu zaměstnávání osob se zdravotním postižením </a:t>
            </a:r>
            <a:r>
              <a:rPr lang="cs-CZ" b="1" dirty="0" smtClean="0"/>
              <a:t>                na </a:t>
            </a:r>
            <a:r>
              <a:rPr lang="cs-CZ" b="1" dirty="0"/>
              <a:t>chráněném </a:t>
            </a:r>
            <a:r>
              <a:rPr lang="cs-CZ" b="1" dirty="0" smtClean="0"/>
              <a:t>trhu práce.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B0D213-1692-4A5A-B2D5-FE54BB5AB170}" type="slidenum">
              <a:rPr lang="cs-CZ" altLang="cs-CZ" smtClean="0"/>
              <a:pPr>
                <a:defRPr/>
              </a:pPr>
              <a:t>3</a:t>
            </a:fld>
            <a:endParaRPr lang="cs-CZ" altLang="cs-CZ"/>
          </a:p>
        </p:txBody>
      </p:sp>
      <p:sp>
        <p:nvSpPr>
          <p:cNvPr id="6" name="Obdélník 5"/>
          <p:cNvSpPr/>
          <p:nvPr/>
        </p:nvSpPr>
        <p:spPr>
          <a:xfrm>
            <a:off x="705394" y="306863"/>
            <a:ext cx="1071154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srgbClr val="00B0F0"/>
                </a:solidFill>
                <a:sym typeface="Wingdings"/>
              </a:rPr>
              <a:t>Z</a:t>
            </a:r>
            <a:r>
              <a:rPr lang="cs-CZ" sz="3200" b="1" dirty="0">
                <a:solidFill>
                  <a:srgbClr val="00B0F0"/>
                </a:solidFill>
              </a:rPr>
              <a:t>ákon č. 435/2004 Sb., o zaměstnanosti ve </a:t>
            </a:r>
            <a:r>
              <a:rPr lang="cs-CZ" sz="3200" b="1" dirty="0" smtClean="0">
                <a:solidFill>
                  <a:srgbClr val="00B0F0"/>
                </a:solidFill>
              </a:rPr>
              <a:t>znění         </a:t>
            </a:r>
            <a:r>
              <a:rPr lang="cs-CZ" sz="3200" b="1" dirty="0">
                <a:solidFill>
                  <a:srgbClr val="00B0F0"/>
                </a:solidFill>
              </a:rPr>
              <a:t>pozdějších předpisů</a:t>
            </a:r>
          </a:p>
        </p:txBody>
      </p:sp>
    </p:spTree>
    <p:extLst>
      <p:ext uri="{BB962C8B-B14F-4D97-AF65-F5344CB8AC3E}">
        <p14:creationId xmlns:p14="http://schemas.microsoft.com/office/powerpoint/2010/main" val="315222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1" hangingPunct="1">
              <a:spcBef>
                <a:spcPct val="20000"/>
              </a:spcBef>
              <a:defRPr/>
            </a:pPr>
            <a: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cs-CZ" sz="2000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sz="2000" dirty="0">
                <a:solidFill>
                  <a:srgbClr val="000000"/>
                </a:solidFill>
                <a:ea typeface="+mn-ea"/>
                <a:cs typeface="+mn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23592" y="548680"/>
            <a:ext cx="7992888" cy="590465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4000" b="1" dirty="0">
                <a:solidFill>
                  <a:srgbClr val="00B050"/>
                </a:solidFill>
                <a:sym typeface="Wingdings"/>
              </a:rPr>
              <a:t>Detailní informace k vybraným ustanovením novely</a:t>
            </a:r>
          </a:p>
          <a:p>
            <a:pPr marL="0" indent="0" algn="just">
              <a:buNone/>
            </a:pPr>
            <a:endParaRPr lang="cs-CZ" sz="2400" b="1" dirty="0">
              <a:solidFill>
                <a:srgbClr val="00B050"/>
              </a:solidFill>
              <a:sym typeface="Wingdings"/>
            </a:endParaRPr>
          </a:p>
          <a:p>
            <a:pPr marL="0" indent="0" algn="just">
              <a:buNone/>
            </a:pPr>
            <a:endParaRPr lang="cs-CZ" sz="2400" b="1" dirty="0">
              <a:solidFill>
                <a:srgbClr val="00B050"/>
              </a:solidFill>
              <a:sym typeface="Wingdings"/>
            </a:endParaRPr>
          </a:p>
          <a:p>
            <a:pPr marL="0" indent="0" algn="just">
              <a:buNone/>
            </a:pPr>
            <a:endParaRPr lang="cs-CZ" sz="2400" b="1" dirty="0">
              <a:solidFill>
                <a:srgbClr val="00B050"/>
              </a:solidFill>
              <a:sym typeface="Wingdings"/>
            </a:endParaRPr>
          </a:p>
          <a:p>
            <a:pPr marL="0" indent="0" algn="just">
              <a:buNone/>
            </a:pPr>
            <a:endParaRPr lang="cs-CZ" sz="2400" b="1" dirty="0">
              <a:solidFill>
                <a:srgbClr val="00B050"/>
              </a:solidFill>
              <a:sym typeface="Wingdings"/>
            </a:endParaRPr>
          </a:p>
          <a:p>
            <a:pPr marL="0" indent="0" algn="just">
              <a:buNone/>
            </a:pPr>
            <a:endParaRPr lang="cs-CZ" sz="2400" b="1" dirty="0">
              <a:solidFill>
                <a:srgbClr val="00B050"/>
              </a:solidFill>
              <a:sym typeface="Wingdings"/>
            </a:endParaRPr>
          </a:p>
          <a:p>
            <a:pPr marL="0" indent="0" algn="just">
              <a:buNone/>
            </a:pPr>
            <a:endParaRPr lang="cs-CZ" sz="2400" b="1" dirty="0">
              <a:solidFill>
                <a:srgbClr val="00B050"/>
              </a:solidFill>
              <a:sym typeface="Wingdings"/>
            </a:endParaRPr>
          </a:p>
          <a:p>
            <a:pPr marL="0" indent="0" algn="just">
              <a:buNone/>
            </a:pPr>
            <a:endParaRPr lang="cs-CZ" sz="2400" b="1" dirty="0">
              <a:solidFill>
                <a:srgbClr val="00B050"/>
              </a:solidFill>
              <a:sym typeface="Wingdings"/>
            </a:endParaRPr>
          </a:p>
          <a:p>
            <a:pPr marL="0" indent="0" algn="just">
              <a:buNone/>
            </a:pPr>
            <a:endParaRPr lang="cs-CZ" sz="2400" b="1" dirty="0">
              <a:solidFill>
                <a:srgbClr val="00B050"/>
              </a:solidFill>
              <a:sym typeface="Wingdings"/>
            </a:endParaRPr>
          </a:p>
          <a:p>
            <a:pPr marL="0" indent="0" algn="just">
              <a:buNone/>
            </a:pPr>
            <a:endParaRPr lang="cs-CZ" sz="2400" b="1" dirty="0">
              <a:solidFill>
                <a:srgbClr val="00B050"/>
              </a:solidFill>
              <a:sym typeface="Wingdings"/>
            </a:endParaRPr>
          </a:p>
          <a:p>
            <a:pPr marL="0" indent="0" algn="just">
              <a:buNone/>
            </a:pPr>
            <a:endParaRPr lang="cs-CZ" sz="2400" b="1" dirty="0">
              <a:solidFill>
                <a:srgbClr val="00B050"/>
              </a:solidFill>
              <a:sym typeface="Wingdings"/>
            </a:endParaRPr>
          </a:p>
          <a:p>
            <a:pPr marL="0" indent="0" algn="just">
              <a:buNone/>
            </a:pPr>
            <a:r>
              <a:rPr lang="cs-CZ" sz="1600" b="1" dirty="0">
                <a:sym typeface="Wingdings"/>
              </a:rPr>
              <a:t> </a:t>
            </a:r>
          </a:p>
          <a:p>
            <a:pPr marL="0" indent="0" algn="just">
              <a:buNone/>
            </a:pPr>
            <a:endParaRPr lang="cs-CZ" sz="1600" dirty="0">
              <a:sym typeface="Wingding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B0D213-1692-4A5A-B2D5-FE54BB5AB170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404" y="2823566"/>
            <a:ext cx="3243263" cy="187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442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1" hangingPunct="1">
              <a:spcBef>
                <a:spcPct val="20000"/>
              </a:spcBef>
              <a:defRPr/>
            </a:pPr>
            <a: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cs-CZ" sz="2000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sz="2000" dirty="0">
                <a:solidFill>
                  <a:srgbClr val="000000"/>
                </a:solidFill>
                <a:ea typeface="+mn-ea"/>
                <a:cs typeface="+mn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23592" y="188640"/>
            <a:ext cx="7992888" cy="64807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1800" b="1" dirty="0">
                <a:solidFill>
                  <a:srgbClr val="00B0F0"/>
                </a:solidFill>
                <a:sym typeface="Wingdings"/>
              </a:rPr>
              <a:t>Z</a:t>
            </a:r>
            <a:r>
              <a:rPr lang="cs-CZ" sz="1800" b="1" dirty="0">
                <a:solidFill>
                  <a:srgbClr val="00B0F0"/>
                </a:solidFill>
              </a:rPr>
              <a:t>ákon č. 435/2004 Sb., o zaměstnanosti ve znění pozdějších předpisů</a:t>
            </a:r>
          </a:p>
          <a:p>
            <a:pPr marL="0" indent="0" algn="just">
              <a:buNone/>
            </a:pPr>
            <a:endParaRPr lang="cs-CZ" sz="1600" b="1" dirty="0">
              <a:sym typeface="Wingdings"/>
            </a:endParaRPr>
          </a:p>
          <a:p>
            <a:pPr marL="0" indent="0" algn="just">
              <a:buNone/>
            </a:pPr>
            <a:r>
              <a:rPr lang="cs-CZ" sz="1600" b="1" dirty="0">
                <a:solidFill>
                  <a:srgbClr val="00CCFF"/>
                </a:solidFill>
                <a:sym typeface="Wingdings"/>
              </a:rPr>
              <a:t>§ 75  příspěvek na zřízení pracovního místa pro osobu se zdravotním postižením</a:t>
            </a:r>
          </a:p>
          <a:p>
            <a:pPr marL="0" indent="0" algn="just">
              <a:buNone/>
            </a:pPr>
            <a:r>
              <a:rPr lang="cs-CZ" sz="1600" dirty="0"/>
              <a:t>Změna stávajícího příspěvku na zřízení chráněného pracovního místa. 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Příspěvek se bude týkat zaměstnavatele, který </a:t>
            </a:r>
            <a:r>
              <a:rPr lang="cs-CZ" sz="1600" b="1" dirty="0"/>
              <a:t>zřídí pro osobu se zdravotním postižením na základě písemné dohody uzavřené s Úřadem práce České republiky pracovní místo</a:t>
            </a:r>
            <a:r>
              <a:rPr lang="cs-CZ" sz="1600" dirty="0"/>
              <a:t> a jeho poskytování se bude řídit současným zněním § 75 zákona o zaměstnanosti s tím, že se na něj nebudou vztahovat podmínky určené pro chráněný trh práce, tj. dosavadní podmínky pro vymezení chráněného pracovního místa.</a:t>
            </a:r>
          </a:p>
          <a:p>
            <a:pPr marL="0" indent="0" algn="ctr">
              <a:buNone/>
            </a:pPr>
            <a:r>
              <a:rPr lang="cs-CZ" sz="1400" b="1" dirty="0">
                <a:solidFill>
                  <a:srgbClr val="FF0000"/>
                </a:solidFill>
              </a:rPr>
              <a:t>§ 75</a:t>
            </a:r>
            <a:endParaRPr lang="cs-CZ" sz="1600" dirty="0">
              <a:sym typeface="Wingdings"/>
            </a:endParaRPr>
          </a:p>
          <a:p>
            <a:pPr marL="0" indent="0" algn="ctr">
              <a:buNone/>
            </a:pPr>
            <a:r>
              <a:rPr lang="cs-CZ" sz="1400" b="1" i="1" dirty="0"/>
              <a:t>Příspěvek na zřízení pracovního místa pro osobu se zdravotním postižením</a:t>
            </a:r>
          </a:p>
          <a:p>
            <a:pPr marL="0" indent="0" algn="just">
              <a:buNone/>
            </a:pPr>
            <a:r>
              <a:rPr lang="cs-CZ" sz="1400" i="1" dirty="0"/>
              <a:t>(1) Pracovním místem zřízeným pro osobu se zdravotním postižením se rozumí pracovní místo, které zaměstnavatel zřídil pro osobu se zdravotním postižením na základě písemné dohody uzavřené s Úřadem práce. Na zřízení pracovního místa pro osobu se zdravotním postižením poskytuje Úřad práce zaměstnavateli příspěvek. </a:t>
            </a:r>
            <a:r>
              <a:rPr lang="cs-CZ" sz="1400" b="1" i="1" dirty="0"/>
              <a:t>Pracovní místo zřízené pro osobu se zdravotním postižením musí být takovou osobou obsazeno po dobu 3 let.</a:t>
            </a:r>
          </a:p>
          <a:p>
            <a:pPr marL="0" indent="0" algn="just">
              <a:buNone/>
            </a:pPr>
            <a:r>
              <a:rPr lang="cs-CZ" sz="1400" i="1" dirty="0"/>
              <a:t>(2) Příspěvek na zřízení pracovního místa pro osobu se zdravotním postižením může činit maximálně osminásobek a pro osobu s těžším zdravotním postižením maximálně dvanáctinásobek průměrné mzdy v národním hospodářství za první až třetí čtvrtletí předchozího kalendářního roku. Zřizuje-li zaměstnavatel na základě jedné dohody s Úřadem práce 10 a více pracovních míst pro osoby se zdravotním postižením, může příspěvek na zřízení jednoho pracovního místa pro osobu se zdravotním postižením činit maximálně desetinásobek a pro osobu s těžším zdravotním postižením maximálně čtrnáctinásobek průměrné mzdy podle věty první.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B0D213-1692-4A5A-B2D5-FE54BB5AB170}" type="slidenum">
              <a:rPr lang="cs-CZ" altLang="cs-CZ" smtClean="0"/>
              <a:pPr>
                <a:defRPr/>
              </a:pPr>
              <a:t>5</a:t>
            </a:fld>
            <a:endParaRPr lang="cs-CZ" altLang="cs-CZ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4312" y="1196752"/>
            <a:ext cx="100811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153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22792"/>
            <a:ext cx="2232248" cy="1986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1" hangingPunct="1">
              <a:spcBef>
                <a:spcPct val="20000"/>
              </a:spcBef>
              <a:defRPr/>
            </a:pPr>
            <a: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cs-CZ" sz="2000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sz="2000" dirty="0">
                <a:solidFill>
                  <a:srgbClr val="000000"/>
                </a:solidFill>
                <a:ea typeface="+mn-ea"/>
                <a:cs typeface="+mn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67135" y="286603"/>
            <a:ext cx="7992888" cy="590465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r>
              <a:rPr lang="cs-CZ" sz="1600" b="1" dirty="0">
                <a:solidFill>
                  <a:srgbClr val="00CCFF"/>
                </a:solidFill>
              </a:rPr>
              <a:t>§ 76 </a:t>
            </a:r>
            <a:r>
              <a:rPr lang="cs-CZ" sz="1600" b="1" dirty="0">
                <a:solidFill>
                  <a:srgbClr val="00CCFF"/>
                </a:solidFill>
                <a:sym typeface="Wingdings"/>
              </a:rPr>
              <a:t> </a:t>
            </a:r>
            <a:r>
              <a:rPr lang="cs-CZ" sz="1600" b="1" dirty="0">
                <a:solidFill>
                  <a:srgbClr val="00CCFF"/>
                </a:solidFill>
              </a:rPr>
              <a:t>příspěvek na úhradu provozních nákladů vynaložených </a:t>
            </a:r>
            <a:r>
              <a:rPr lang="cs-CZ" sz="1600" b="1" dirty="0" smtClean="0">
                <a:solidFill>
                  <a:srgbClr val="00CCFF"/>
                </a:solidFill>
              </a:rPr>
              <a:t> v </a:t>
            </a:r>
            <a:r>
              <a:rPr lang="cs-CZ" sz="1600" b="1" dirty="0">
                <a:solidFill>
                  <a:srgbClr val="00CCFF"/>
                </a:solidFill>
              </a:rPr>
              <a:t>souvislosti se zaměstnáváním osoby se zdravotním postižením</a:t>
            </a:r>
          </a:p>
          <a:p>
            <a:pPr marL="0" indent="0" algn="just">
              <a:buNone/>
            </a:pPr>
            <a:endParaRPr lang="cs-CZ" sz="1600" b="1" dirty="0" smtClean="0">
              <a:solidFill>
                <a:srgbClr val="00CCFF"/>
              </a:solidFill>
            </a:endParaRPr>
          </a:p>
          <a:p>
            <a:pPr marL="0" indent="0" algn="just">
              <a:buNone/>
            </a:pPr>
            <a:endParaRPr lang="cs-CZ" sz="1600" b="1" dirty="0">
              <a:solidFill>
                <a:srgbClr val="00CCFF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cs-CZ" sz="16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b="1" dirty="0" smtClean="0"/>
              <a:t>Poskytování</a:t>
            </a:r>
            <a:r>
              <a:rPr lang="cs-CZ" sz="1600" dirty="0" smtClean="0"/>
              <a:t> </a:t>
            </a:r>
            <a:r>
              <a:rPr lang="cs-CZ" sz="1600" dirty="0"/>
              <a:t>příspěvku již </a:t>
            </a:r>
            <a:r>
              <a:rPr lang="cs-CZ" sz="1600" b="1" dirty="0"/>
              <a:t>nebude vázáno na zřízená či </a:t>
            </a:r>
            <a:r>
              <a:rPr lang="cs-CZ" sz="1600" b="1" dirty="0" smtClean="0"/>
              <a:t> vymezená </a:t>
            </a:r>
            <a:r>
              <a:rPr lang="cs-CZ" sz="1600" b="1" dirty="0"/>
              <a:t>chráněná pracovní místa, protože tento institut </a:t>
            </a:r>
            <a:r>
              <a:rPr lang="cs-CZ" sz="1600" b="1" dirty="0" smtClean="0"/>
              <a:t> bude </a:t>
            </a:r>
            <a:r>
              <a:rPr lang="cs-CZ" sz="1600" b="1" dirty="0"/>
              <a:t>nahrazen dohodou o uznání zaměstnavatele za zaměstnavatele </a:t>
            </a:r>
            <a:r>
              <a:rPr lang="cs-CZ" sz="1600" b="1" dirty="0" smtClean="0"/>
              <a:t>   na </a:t>
            </a:r>
            <a:r>
              <a:rPr lang="cs-CZ" sz="1600" b="1" dirty="0"/>
              <a:t>chráněném trhu práce. </a:t>
            </a:r>
            <a:endParaRPr lang="cs-CZ" sz="1600" b="1" dirty="0" smtClean="0"/>
          </a:p>
          <a:p>
            <a:pPr marL="0" indent="0" algn="just">
              <a:spcBef>
                <a:spcPts val="0"/>
              </a:spcBef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b="1" dirty="0"/>
              <a:t>Nově jsou stanoveny náležitosti žádosti </a:t>
            </a:r>
            <a:r>
              <a:rPr lang="cs-CZ" sz="1600" dirty="0"/>
              <a:t>o poskytnutí tohoto příspěvku </a:t>
            </a:r>
            <a:r>
              <a:rPr lang="cs-CZ" sz="1600" dirty="0" smtClean="0"/>
              <a:t>a </a:t>
            </a:r>
            <a:r>
              <a:rPr lang="cs-CZ" sz="1600" dirty="0"/>
              <a:t>rovněž dohody o poskytnutí tohoto příspěvku. Zároveň se zpřesňuje právní úprava poskytnutí tohoto příspěvku ve vztahu k osobě samostatně výdělečně činné, která je osobou se zdravotním postižením. 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600" dirty="0"/>
          </a:p>
          <a:p>
            <a:pPr marL="0" indent="0" algn="just">
              <a:spcBef>
                <a:spcPts val="0"/>
              </a:spcBef>
              <a:buNone/>
            </a:pPr>
            <a:endParaRPr lang="cs-CZ" sz="1600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1600" b="1" i="1" dirty="0">
                <a:solidFill>
                  <a:srgbClr val="FF0000"/>
                </a:solidFill>
              </a:rPr>
              <a:t>§ 76</a:t>
            </a:r>
          </a:p>
          <a:p>
            <a:pPr marL="0" indent="0" algn="ctr">
              <a:buNone/>
            </a:pPr>
            <a:r>
              <a:rPr lang="cs-CZ" sz="1600" b="1" i="1" dirty="0"/>
              <a:t>Příspěvek na úhradu provozních nákladů vynaložených v souvislosti se zaměstnáváním osoby se zdravotním postižením</a:t>
            </a:r>
          </a:p>
          <a:p>
            <a:pPr algn="just">
              <a:buAutoNum type="arabicParenBoth"/>
            </a:pPr>
            <a:r>
              <a:rPr lang="cs-CZ" sz="1600" i="1" dirty="0"/>
              <a:t>Příspěvek na úhradu provozních nákladů vynaložených v souvislosti se zaměstnáváním osoby se zdravotním postižením </a:t>
            </a:r>
            <a:r>
              <a:rPr lang="cs-CZ" sz="1600" b="1" i="1" u="sng" dirty="0"/>
              <a:t>může</a:t>
            </a:r>
            <a:r>
              <a:rPr lang="cs-CZ" sz="1600" i="1" dirty="0"/>
              <a:t> Úřad práce poskytnout na základě písemné dohody uzavřené se zaměstnavatelem, který zaměstnává v pracovním poměru osobu se zdravotním postižením</a:t>
            </a:r>
            <a:r>
              <a:rPr lang="cs-CZ" sz="1600" i="1" dirty="0" smtClean="0"/>
              <a:t>.</a:t>
            </a:r>
            <a:endParaRPr lang="cs-CZ" sz="1600" i="1" dirty="0"/>
          </a:p>
          <a:p>
            <a:pPr marL="0" indent="0" algn="just">
              <a:buNone/>
            </a:pPr>
            <a:r>
              <a:rPr lang="cs-CZ" sz="1600" i="1" dirty="0"/>
              <a:t>(2) </a:t>
            </a:r>
            <a:r>
              <a:rPr lang="cs-CZ" sz="1600" i="1" dirty="0" smtClean="0"/>
              <a:t>Roční </a:t>
            </a:r>
            <a:r>
              <a:rPr lang="cs-CZ" sz="1600" i="1" dirty="0"/>
              <a:t>výše příspěvku může činit nejvýše 48 000 Kč na jednu osobu se zdravotním postižením. Příspěvek se zaměstnavateli neposkytne po dobu 3 let ode dne nabytí právní moci rozhodnutí </a:t>
            </a:r>
            <a:br>
              <a:rPr lang="cs-CZ" sz="1600" i="1" dirty="0"/>
            </a:br>
            <a:r>
              <a:rPr lang="cs-CZ" sz="1600" i="1" dirty="0"/>
              <a:t>o uložení pokuty za umožnění výkonu nelegální práce podle § 5 písm. e) bodu 3.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600" b="1" dirty="0" smtClean="0"/>
          </a:p>
          <a:p>
            <a:pPr marL="0" indent="0" algn="just">
              <a:spcBef>
                <a:spcPts val="0"/>
              </a:spcBef>
              <a:buNone/>
            </a:pPr>
            <a:endParaRPr lang="cs-CZ" sz="16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B0D213-1692-4A5A-B2D5-FE54BB5AB170}" type="slidenum">
              <a:rPr lang="cs-CZ" altLang="cs-CZ" smtClean="0"/>
              <a:pPr>
                <a:defRPr/>
              </a:pPr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525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1" hangingPunct="1">
              <a:spcBef>
                <a:spcPct val="20000"/>
              </a:spcBef>
              <a:defRPr/>
            </a:pPr>
            <a: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cs-CZ" sz="2000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sz="2000" dirty="0">
                <a:solidFill>
                  <a:srgbClr val="000000"/>
                </a:solidFill>
                <a:ea typeface="+mn-ea"/>
                <a:cs typeface="+mn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22998" y="1193115"/>
            <a:ext cx="7992888" cy="60486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600" i="1" dirty="0"/>
              <a:t>(</a:t>
            </a:r>
            <a:r>
              <a:rPr lang="cs-CZ" sz="1400" i="1" dirty="0"/>
              <a:t>3) </a:t>
            </a:r>
            <a:r>
              <a:rPr lang="cs-CZ" sz="1500" i="1" dirty="0"/>
              <a:t>Příspěvek na úhradu provozních nákladů vynaložených v souvislosti se zaměstnáváním osoby se zdravotním postižením se </a:t>
            </a:r>
            <a:r>
              <a:rPr lang="cs-CZ" sz="1500" b="1" i="1" dirty="0"/>
              <a:t>neposkytne zaměstnavateli</a:t>
            </a:r>
          </a:p>
          <a:p>
            <a:pPr marL="0" indent="0" algn="just">
              <a:buNone/>
            </a:pPr>
            <a:r>
              <a:rPr lang="cs-CZ" sz="1500" i="1" dirty="0"/>
              <a:t>a) na osobu se zdravotním postižením, která pracuje </a:t>
            </a:r>
            <a:r>
              <a:rPr lang="cs-CZ" sz="1500" b="1" i="1" u="sng" dirty="0"/>
              <a:t>mimo pracoviště zaměstnavatele</a:t>
            </a:r>
            <a:r>
              <a:rPr lang="cs-CZ" sz="1500" i="1" dirty="0"/>
              <a:t>,</a:t>
            </a:r>
          </a:p>
          <a:p>
            <a:pPr marL="0" indent="0" algn="just">
              <a:buNone/>
            </a:pPr>
            <a:r>
              <a:rPr lang="cs-CZ" sz="1500" i="1" dirty="0"/>
              <a:t>b) na zaměstnance v pracovním poměru, který je </a:t>
            </a:r>
            <a:r>
              <a:rPr lang="cs-CZ" sz="1500" b="1" i="1" u="sng" dirty="0"/>
              <a:t>osobou zdravotně znevýhodněnou,</a:t>
            </a:r>
          </a:p>
          <a:p>
            <a:pPr marL="0" indent="0" algn="just">
              <a:buNone/>
            </a:pPr>
            <a:r>
              <a:rPr lang="cs-CZ" sz="1500" i="1" dirty="0"/>
              <a:t>c) na osobu se zdravotním postižením, která </a:t>
            </a:r>
            <a:r>
              <a:rPr lang="cs-CZ" sz="1500" b="1" i="1" u="sng" dirty="0"/>
              <a:t>je dočasně přidělena k výkonu práce k uživateli</a:t>
            </a:r>
            <a:r>
              <a:rPr lang="cs-CZ" sz="1500" i="1" dirty="0"/>
              <a:t>, jde-li o zaměstnavatele, který je agenturou práce</a:t>
            </a:r>
            <a:r>
              <a:rPr lang="cs-CZ" sz="1500" i="1" dirty="0" smtClean="0"/>
              <a:t>.</a:t>
            </a:r>
            <a:endParaRPr lang="cs-CZ" sz="150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B0D213-1692-4A5A-B2D5-FE54BB5AB170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032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" y="3959831"/>
            <a:ext cx="2075929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1" hangingPunct="1">
              <a:spcBef>
                <a:spcPct val="20000"/>
              </a:spcBef>
              <a:defRPr/>
            </a:pPr>
            <a: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cs-CZ" sz="2000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sz="2000" dirty="0">
                <a:solidFill>
                  <a:srgbClr val="000000"/>
                </a:solidFill>
                <a:ea typeface="+mn-ea"/>
                <a:cs typeface="+mn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23592" y="548680"/>
            <a:ext cx="7992888" cy="5904656"/>
          </a:xfrm>
        </p:spPr>
        <p:txBody>
          <a:bodyPr/>
          <a:lstStyle/>
          <a:p>
            <a:pPr marL="0" indent="0" algn="just">
              <a:buNone/>
            </a:pPr>
            <a:r>
              <a:rPr lang="cs-CZ" sz="1600" b="1" dirty="0">
                <a:solidFill>
                  <a:srgbClr val="00CCFF"/>
                </a:solidFill>
              </a:rPr>
              <a:t>§ 78 </a:t>
            </a:r>
            <a:r>
              <a:rPr lang="cs-CZ" sz="1600" b="1" dirty="0">
                <a:solidFill>
                  <a:srgbClr val="00CCFF"/>
                </a:solidFill>
                <a:sym typeface="Wingdings"/>
              </a:rPr>
              <a:t> chráněný trh práce a dohoda o uznání zaměstnavatele za zaměstnavatele na chráněném trhu práce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sym typeface="Wingdings"/>
              </a:rPr>
              <a:t>nahrazení administrativně náročného systému vymezování CHPM novým institutem</a:t>
            </a:r>
            <a:r>
              <a:rPr lang="cs-CZ" sz="1600" dirty="0">
                <a:sym typeface="Wingdings"/>
              </a:rPr>
              <a:t>, kterým je </a:t>
            </a:r>
            <a:r>
              <a:rPr lang="cs-CZ" sz="1600" b="1" dirty="0">
                <a:sym typeface="Wingdings"/>
              </a:rPr>
              <a:t>uznání zaměstnavatele za zaměstnavatele na chráněném trhu práce</a:t>
            </a:r>
          </a:p>
          <a:p>
            <a:pPr marL="0" indent="0" algn="just">
              <a:buNone/>
            </a:pPr>
            <a:endParaRPr lang="cs-CZ" sz="1600" dirty="0">
              <a:sym typeface="Wingdings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dirty="0">
                <a:sym typeface="Wingdings"/>
              </a:rPr>
              <a:t>Uznání zaměstnavatele za zaměstnavatele na chráněném trhu práce bude jednorázový akt, který zajistí, že do systému podpory chráněného trhu práce vstoupí jen takové subjekty, které žádným způsobem nezneužívají poskytovanou podporu. 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600" dirty="0">
              <a:sym typeface="Wingdings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b="1" dirty="0">
                <a:sym typeface="Wingdings"/>
              </a:rPr>
              <a:t>Dohoda</a:t>
            </a:r>
            <a:r>
              <a:rPr lang="cs-CZ" sz="1600" dirty="0">
                <a:sym typeface="Wingdings"/>
              </a:rPr>
              <a:t> o uznání zaměstnavatele za zaměstnavatele na chráněném trhu práce se bude uzavírat se zaměstnavatelem, který splní zákonem o zaměstnanosti stanovené podmínky, </a:t>
            </a:r>
            <a:r>
              <a:rPr lang="cs-CZ" sz="1600" b="1" dirty="0">
                <a:sym typeface="Wingdings"/>
              </a:rPr>
              <a:t>na dobu 3 let. </a:t>
            </a:r>
            <a:r>
              <a:rPr lang="cs-CZ" sz="1600" dirty="0">
                <a:sym typeface="Wingdings"/>
              </a:rPr>
              <a:t>Pokud o uzavření dohody, po uplynutí této doby, zaměstnavatel požádá nejpozději do 3 měsíců po skončení účinnosti předchozí dohody, uzavře s ním Úřad práce České republiky dohodu o uznání zaměstnavatele za zaměstnavatele na chráněném trhu práce již na dobu neurčitou. 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600" dirty="0">
              <a:sym typeface="Wingdings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600" b="1" dirty="0">
                <a:sym typeface="Wingdings"/>
              </a:rPr>
              <a:t>zpřehlednění systému</a:t>
            </a:r>
            <a:r>
              <a:rPr lang="cs-CZ" sz="1600" dirty="0">
                <a:sym typeface="Wingdings"/>
              </a:rPr>
              <a:t> podpory zaměstnávání osob se zdravotním postižením. 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600" dirty="0">
              <a:sym typeface="Wingdings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dirty="0">
                <a:sym typeface="Wingdings"/>
              </a:rPr>
              <a:t>Chráněný trh práce bude tvořit segment zaměstnavatelů, se kterými bude uzavřena dohoda </a:t>
            </a:r>
            <a:r>
              <a:rPr lang="cs-CZ" sz="1600" dirty="0" smtClean="0">
                <a:sym typeface="Wingdings"/>
              </a:rPr>
              <a:t>        o </a:t>
            </a:r>
            <a:r>
              <a:rPr lang="cs-CZ" sz="1600" dirty="0">
                <a:sym typeface="Wingdings"/>
              </a:rPr>
              <a:t>uznání zaměstnavatele za zaměstnavatele na </a:t>
            </a:r>
            <a:r>
              <a:rPr lang="cs-CZ" sz="1600" dirty="0" smtClean="0">
                <a:sym typeface="Wingdings"/>
              </a:rPr>
              <a:t>chráněném trhu </a:t>
            </a:r>
            <a:r>
              <a:rPr lang="cs-CZ" sz="1600" dirty="0">
                <a:sym typeface="Wingdings"/>
              </a:rPr>
              <a:t>práce.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600" dirty="0">
              <a:sym typeface="Wingding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B0D213-1692-4A5A-B2D5-FE54BB5AB170}" type="slidenum">
              <a:rPr lang="cs-CZ" altLang="cs-CZ" smtClean="0"/>
              <a:pPr>
                <a:defRPr/>
              </a:pPr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2065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1" hangingPunct="1">
              <a:spcBef>
                <a:spcPct val="20000"/>
              </a:spcBef>
              <a:defRPr/>
            </a:pPr>
            <a: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altLang="cs-CZ" sz="2000" b="1" dirty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cs-CZ" sz="2000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cs-CZ" sz="2000" dirty="0">
                <a:solidFill>
                  <a:srgbClr val="000000"/>
                </a:solidFill>
                <a:ea typeface="+mn-ea"/>
                <a:cs typeface="+mn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548680"/>
            <a:ext cx="10450286" cy="5911105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1400" b="1" dirty="0">
                <a:solidFill>
                  <a:srgbClr val="FF0000"/>
                </a:solidFill>
                <a:sym typeface="Wingdings"/>
              </a:rPr>
              <a:t>§ 78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sz="1500" b="1" i="1" dirty="0">
                <a:solidFill>
                  <a:srgbClr val="00B0F0"/>
                </a:solidFill>
                <a:sym typeface="Wingdings"/>
              </a:rPr>
              <a:t>Chráněný trh práce a dohoda o uznání zaměstnavatele za zaměstnavatele </a:t>
            </a:r>
            <a:r>
              <a:rPr lang="cs-CZ" sz="1500" b="1" i="1" dirty="0" smtClean="0">
                <a:solidFill>
                  <a:srgbClr val="00B0F0"/>
                </a:solidFill>
                <a:sym typeface="Wingdings"/>
              </a:rPr>
              <a:t>                                                                                                                 na</a:t>
            </a:r>
            <a:r>
              <a:rPr lang="cs-CZ" sz="1500" b="1" i="1" dirty="0">
                <a:solidFill>
                  <a:srgbClr val="00B0F0"/>
                </a:solidFill>
                <a:sym typeface="Wingdings"/>
              </a:rPr>
              <a:t> </a:t>
            </a:r>
            <a:r>
              <a:rPr lang="cs-CZ" sz="1500" b="1" i="1" dirty="0" smtClean="0">
                <a:solidFill>
                  <a:srgbClr val="00B0F0"/>
                </a:solidFill>
                <a:sym typeface="Wingdings"/>
              </a:rPr>
              <a:t>chráněném </a:t>
            </a:r>
            <a:r>
              <a:rPr lang="cs-CZ" sz="1500" b="1" i="1" dirty="0">
                <a:solidFill>
                  <a:srgbClr val="00B0F0"/>
                </a:solidFill>
                <a:sym typeface="Wingdings"/>
              </a:rPr>
              <a:t>trhu práce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400" i="1" dirty="0" smtClean="0">
              <a:sym typeface="Wingdings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cs-CZ" sz="1400" i="1" dirty="0">
              <a:sym typeface="Wingdings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cs-CZ" sz="1400" i="1" dirty="0" smtClean="0">
              <a:sym typeface="Wingdings"/>
            </a:endParaRPr>
          </a:p>
          <a:p>
            <a:pPr marL="342900" indent="-342900" algn="just">
              <a:spcBef>
                <a:spcPts val="0"/>
              </a:spcBef>
              <a:buAutoNum type="arabicParenBoth"/>
            </a:pPr>
            <a:r>
              <a:rPr lang="cs-CZ" sz="1400" i="1" dirty="0" smtClean="0">
                <a:sym typeface="Wingdings"/>
              </a:rPr>
              <a:t>Chráněný </a:t>
            </a:r>
            <a:r>
              <a:rPr lang="cs-CZ" sz="1400" i="1" dirty="0">
                <a:sym typeface="Wingdings"/>
              </a:rPr>
              <a:t>trh práce je tvořen zaměstnavateli, kteří zaměstnávají více než 50 % osob se zdravotním postižením z celkového počtu svých zaměstnanců a se kterými Úřad práce uzavřel písemnou dohodu o jejich uznání za zaměstnavatele na chráněném trhu </a:t>
            </a:r>
            <a:r>
              <a:rPr lang="cs-CZ" sz="1400" i="1" dirty="0" smtClean="0">
                <a:sym typeface="Wingdings"/>
              </a:rPr>
              <a:t>práce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400" i="1" dirty="0">
              <a:sym typeface="Wingdings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cs-CZ" sz="1400" i="1" dirty="0">
                <a:sym typeface="Wingdings"/>
              </a:rPr>
              <a:t>(2) Dohodu o uznání zaměstnavatele lze se zaměstnavatelem uzavřít </a:t>
            </a:r>
            <a:r>
              <a:rPr lang="cs-CZ" sz="1400" b="1" i="1" dirty="0">
                <a:sym typeface="Wingdings"/>
              </a:rPr>
              <a:t>za podmínky</a:t>
            </a:r>
            <a:r>
              <a:rPr lang="cs-CZ" sz="1400" i="1" dirty="0">
                <a:sym typeface="Wingdings"/>
              </a:rPr>
              <a:t>, že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400" i="1" dirty="0" smtClean="0">
                <a:sym typeface="Wingdings"/>
              </a:rPr>
              <a:t>	a</a:t>
            </a:r>
            <a:r>
              <a:rPr lang="cs-CZ" sz="1400" i="1" dirty="0">
                <a:sym typeface="Wingdings"/>
              </a:rPr>
              <a:t>) zaměstnává ve čtvrtletním přepočteném počtu za kalendářní čtvrtletí předcházející dni podání žádosti o uzavření této dohody více </a:t>
            </a:r>
            <a:r>
              <a:rPr lang="cs-CZ" sz="1400" i="1" dirty="0" smtClean="0">
                <a:sym typeface="Wingdings"/>
              </a:rPr>
              <a:t>	než </a:t>
            </a:r>
            <a:r>
              <a:rPr lang="cs-CZ" sz="1400" i="1" dirty="0">
                <a:sym typeface="Wingdings"/>
              </a:rPr>
              <a:t>50 % osob se zdravotním postižením z celkového počtu svých zaměstnanců,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400" i="1" dirty="0" smtClean="0">
                <a:sym typeface="Wingdings"/>
              </a:rPr>
              <a:t>	b</a:t>
            </a:r>
            <a:r>
              <a:rPr lang="cs-CZ" sz="1400" i="1" dirty="0">
                <a:sym typeface="Wingdings"/>
              </a:rPr>
              <a:t>) ke dni podání žádosti o uzavření dohody o uznání zaměstnavatele nebyl pravomocně odsouzen pro trestný čin podvodu podle </a:t>
            </a:r>
            <a:r>
              <a:rPr lang="cs-CZ" sz="1400" i="1" dirty="0" smtClean="0">
                <a:sym typeface="Wingdings"/>
              </a:rPr>
              <a:t>	jiného </a:t>
            </a:r>
            <a:r>
              <a:rPr lang="cs-CZ" sz="1400" i="1" dirty="0">
                <a:sym typeface="Wingdings"/>
              </a:rPr>
              <a:t>právního předpisu v souvislosti s poskytováním příspěvku na podporu zaměstnávání osob se zdravotním postižením podle </a:t>
            </a:r>
            <a:r>
              <a:rPr lang="cs-CZ" sz="1400" i="1" dirty="0" smtClean="0">
                <a:sym typeface="Wingdings"/>
              </a:rPr>
              <a:t>	tohoto </a:t>
            </a:r>
            <a:r>
              <a:rPr lang="cs-CZ" sz="1400" i="1" dirty="0">
                <a:sym typeface="Wingdings"/>
              </a:rPr>
              <a:t>zákona,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400" i="1" dirty="0" smtClean="0">
                <a:sym typeface="Wingdings"/>
              </a:rPr>
              <a:t>	c</a:t>
            </a:r>
            <a:r>
              <a:rPr lang="cs-CZ" sz="1400" i="1" dirty="0">
                <a:sym typeface="Wingdings"/>
              </a:rPr>
              <a:t>) ke dni podání žádosti o uzavření dohody o uznání zaměstnavatele není v likvidaci nebo </a:t>
            </a:r>
            <a:br>
              <a:rPr lang="cs-CZ" sz="1400" i="1" dirty="0">
                <a:sym typeface="Wingdings"/>
              </a:rPr>
            </a:br>
            <a:r>
              <a:rPr lang="cs-CZ" sz="1400" i="1" dirty="0" smtClean="0">
                <a:sym typeface="Wingdings"/>
              </a:rPr>
              <a:t>	v </a:t>
            </a:r>
            <a:r>
              <a:rPr lang="cs-CZ" sz="1400" i="1" dirty="0">
                <a:sym typeface="Wingdings"/>
              </a:rPr>
              <a:t>posledních 5 letech nebylo rozhodnuto o zamítnutí insolvenčního návrhu proto, že jeho majetek nebude postačovat k úhradě </a:t>
            </a:r>
            <a:r>
              <a:rPr lang="cs-CZ" sz="1400" i="1" dirty="0" smtClean="0">
                <a:sym typeface="Wingdings"/>
              </a:rPr>
              <a:t>	nákladů </a:t>
            </a:r>
            <a:r>
              <a:rPr lang="cs-CZ" sz="1400" i="1" dirty="0">
                <a:sym typeface="Wingdings"/>
              </a:rPr>
              <a:t>insolvenčního řízení, o zastavení insolvenčního řízení </a:t>
            </a:r>
            <a:r>
              <a:rPr lang="cs-CZ" sz="1400" i="1" dirty="0" smtClean="0">
                <a:sym typeface="Wingdings"/>
              </a:rPr>
              <a:t>z </a:t>
            </a:r>
            <a:r>
              <a:rPr lang="cs-CZ" sz="1400" i="1" dirty="0">
                <a:sym typeface="Wingdings"/>
              </a:rPr>
              <a:t>důvodu, že pro uspokojení věřitelů je jeho majetek zcela </a:t>
            </a:r>
            <a:r>
              <a:rPr lang="cs-CZ" sz="1400" i="1" dirty="0" smtClean="0">
                <a:sym typeface="Wingdings"/>
              </a:rPr>
              <a:t>	nepostačující</a:t>
            </a:r>
            <a:r>
              <a:rPr lang="cs-CZ" sz="1400" i="1" dirty="0">
                <a:sym typeface="Wingdings"/>
              </a:rPr>
              <a:t>, nebo o zrušení konkursu z téhož důvodu, a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400" i="1" dirty="0" smtClean="0">
                <a:sym typeface="Wingdings"/>
              </a:rPr>
              <a:t>	d</a:t>
            </a:r>
            <a:r>
              <a:rPr lang="cs-CZ" sz="1400" i="1" dirty="0">
                <a:sym typeface="Wingdings"/>
              </a:rPr>
              <a:t>) v období 12 měsíců přede dnem podání žádosti o uzavření dohody o uznání </a:t>
            </a:r>
            <a:r>
              <a:rPr lang="cs-CZ" sz="1400" i="1" dirty="0" smtClean="0">
                <a:sym typeface="Wingdings"/>
              </a:rPr>
              <a:t>zaměstnavatele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400" i="1" dirty="0">
                <a:sym typeface="Wingdings"/>
              </a:rPr>
              <a:t>	</a:t>
            </a:r>
            <a:r>
              <a:rPr lang="cs-CZ" sz="1400" i="1" dirty="0" smtClean="0">
                <a:sym typeface="Wingdings"/>
              </a:rPr>
              <a:t>	</a:t>
            </a:r>
            <a:r>
              <a:rPr lang="cs-CZ" sz="1400" b="1" i="1" dirty="0" smtClean="0">
                <a:sym typeface="Wingdings"/>
              </a:rPr>
              <a:t>1. </a:t>
            </a:r>
            <a:r>
              <a:rPr lang="cs-CZ" sz="1400" i="1" dirty="0" smtClean="0">
                <a:sym typeface="Wingdings"/>
              </a:rPr>
              <a:t>vyplácel </a:t>
            </a:r>
            <a:r>
              <a:rPr lang="cs-CZ" sz="1400" i="1" dirty="0">
                <a:sym typeface="Wingdings"/>
              </a:rPr>
              <a:t>nejméně 80 % zaměstnanců, </a:t>
            </a:r>
            <a:r>
              <a:rPr lang="cs-CZ" sz="1400" i="1" dirty="0" smtClean="0">
                <a:sym typeface="Wingdings"/>
              </a:rPr>
              <a:t>kteří </a:t>
            </a:r>
            <a:r>
              <a:rPr lang="cs-CZ" sz="1400" i="1" dirty="0">
                <a:sym typeface="Wingdings"/>
              </a:rPr>
              <a:t>jsou osobami se zdravotním </a:t>
            </a:r>
            <a:r>
              <a:rPr lang="cs-CZ" sz="1400" i="1" dirty="0" smtClean="0">
                <a:sym typeface="Wingdings"/>
              </a:rPr>
              <a:t>postižením, mzdu </a:t>
            </a:r>
            <a:r>
              <a:rPr lang="cs-CZ" sz="1400" i="1" dirty="0">
                <a:sym typeface="Wingdings"/>
              </a:rPr>
              <a:t>nebo plat bezhotovostně </a:t>
            </a:r>
            <a:r>
              <a:rPr lang="cs-CZ" sz="1400" i="1" dirty="0" smtClean="0">
                <a:sym typeface="Wingdings"/>
              </a:rPr>
              <a:t>		převodem </a:t>
            </a:r>
            <a:r>
              <a:rPr lang="cs-CZ" sz="1400" i="1" dirty="0">
                <a:sym typeface="Wingdings"/>
              </a:rPr>
              <a:t>na účet </a:t>
            </a:r>
            <a:r>
              <a:rPr lang="cs-CZ" sz="1400" i="1" dirty="0" smtClean="0">
                <a:sym typeface="Wingdings"/>
              </a:rPr>
              <a:t>vedený u </a:t>
            </a:r>
            <a:r>
              <a:rPr lang="cs-CZ" sz="1400" i="1" dirty="0">
                <a:sym typeface="Wingdings"/>
              </a:rPr>
              <a:t>peněžního ústavu, </a:t>
            </a:r>
            <a:r>
              <a:rPr lang="cs-CZ" sz="1400" i="1" dirty="0" smtClean="0">
                <a:sym typeface="Wingdings"/>
              </a:rPr>
              <a:t>nebo poštovní </a:t>
            </a:r>
            <a:r>
              <a:rPr lang="cs-CZ" sz="1400" i="1" dirty="0">
                <a:sym typeface="Wingdings"/>
              </a:rPr>
              <a:t>poukázkou</a:t>
            </a:r>
            <a:r>
              <a:rPr lang="cs-CZ" sz="1400" i="1" dirty="0" smtClean="0">
                <a:sym typeface="Wingdings"/>
              </a:rPr>
              <a:t>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400" i="1" dirty="0" smtClean="0">
                <a:sym typeface="Wingdings"/>
              </a:rPr>
              <a:t>		</a:t>
            </a:r>
            <a:r>
              <a:rPr lang="cs-CZ" sz="1400" b="1" i="1" dirty="0" smtClean="0">
                <a:sym typeface="Wingdings"/>
              </a:rPr>
              <a:t>2</a:t>
            </a:r>
            <a:r>
              <a:rPr lang="cs-CZ" sz="1400" b="1" i="1" dirty="0">
                <a:sym typeface="Wingdings"/>
              </a:rPr>
              <a:t>. </a:t>
            </a:r>
            <a:r>
              <a:rPr lang="cs-CZ" sz="1400" i="1" dirty="0">
                <a:sym typeface="Wingdings"/>
              </a:rPr>
              <a:t>zaměstnával nadpoloviční většinu zaměstnanců, kteří jsou osobami se zdravotním postižením, na pracovištích, která </a:t>
            </a:r>
            <a:r>
              <a:rPr lang="cs-CZ" sz="1400" i="1" dirty="0" smtClean="0">
                <a:sym typeface="Wingdings"/>
              </a:rPr>
              <a:t>		nejsou </a:t>
            </a:r>
            <a:r>
              <a:rPr lang="cs-CZ" sz="1400" i="1" dirty="0">
                <a:sym typeface="Wingdings"/>
              </a:rPr>
              <a:t>jejich bydlištěm,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400" i="1" dirty="0" smtClean="0">
                <a:sym typeface="Wingdings"/>
              </a:rPr>
              <a:t>		</a:t>
            </a:r>
            <a:r>
              <a:rPr lang="cs-CZ" sz="1400" b="1" i="1" dirty="0" smtClean="0">
                <a:sym typeface="Wingdings"/>
              </a:rPr>
              <a:t>3</a:t>
            </a:r>
            <a:r>
              <a:rPr lang="cs-CZ" sz="1400" b="1" i="1" dirty="0">
                <a:sym typeface="Wingdings"/>
              </a:rPr>
              <a:t>. </a:t>
            </a:r>
            <a:r>
              <a:rPr lang="cs-CZ" sz="1400" i="1" dirty="0">
                <a:sym typeface="Wingdings"/>
              </a:rPr>
              <a:t>neuzavíral se zaměstnanci, kteří jsou osobami se zdravotním postižením, smlouvy, z nichž by vyplýval závazek těchto </a:t>
            </a:r>
            <a:r>
              <a:rPr lang="cs-CZ" sz="1400" i="1" dirty="0" smtClean="0">
                <a:sym typeface="Wingdings"/>
              </a:rPr>
              <a:t>		zaměstnanců </a:t>
            </a:r>
            <a:r>
              <a:rPr lang="cs-CZ" sz="1400" i="1" dirty="0">
                <a:sym typeface="Wingdings"/>
              </a:rPr>
              <a:t>poskytovat zaměstnavateli peněžní prostředky, nebo dohody o srážkách ze mzdy nebo platu v rozporu s </a:t>
            </a:r>
            <a:r>
              <a:rPr lang="cs-CZ" sz="1400" i="1" dirty="0" smtClean="0">
                <a:sym typeface="Wingdings"/>
              </a:rPr>
              <a:t>		dobrými </a:t>
            </a:r>
            <a:r>
              <a:rPr lang="cs-CZ" sz="1400" i="1" dirty="0">
                <a:sym typeface="Wingdings"/>
              </a:rPr>
              <a:t>mravy,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400" i="1" dirty="0" smtClean="0">
                <a:sym typeface="Wingdings"/>
              </a:rPr>
              <a:t>		</a:t>
            </a:r>
            <a:r>
              <a:rPr lang="cs-CZ" sz="1400" b="1" i="1" dirty="0" smtClean="0">
                <a:sym typeface="Wingdings"/>
              </a:rPr>
              <a:t>4</a:t>
            </a:r>
            <a:r>
              <a:rPr lang="cs-CZ" sz="1400" b="1" i="1" dirty="0">
                <a:sym typeface="Wingdings"/>
              </a:rPr>
              <a:t>. </a:t>
            </a:r>
            <a:r>
              <a:rPr lang="cs-CZ" sz="1400" i="1" dirty="0">
                <a:sym typeface="Wingdings"/>
              </a:rPr>
              <a:t>mu nebyla pravomocně uložena pokuta za správní delikt nebo přestupek na </a:t>
            </a:r>
            <a:r>
              <a:rPr lang="cs-CZ" sz="1400" i="1" dirty="0" smtClean="0">
                <a:sym typeface="Wingdings"/>
              </a:rPr>
              <a:t>úseku zaměstnanosti </a:t>
            </a:r>
            <a:r>
              <a:rPr lang="cs-CZ" sz="1400" i="1" dirty="0">
                <a:sym typeface="Wingdings"/>
              </a:rPr>
              <a:t>nebo inspekce </a:t>
            </a:r>
            <a:r>
              <a:rPr lang="cs-CZ" sz="1400" i="1" dirty="0" smtClean="0">
                <a:sym typeface="Wingdings"/>
              </a:rPr>
              <a:t>			práce</a:t>
            </a:r>
            <a:r>
              <a:rPr lang="cs-CZ" sz="1400" i="1" dirty="0">
                <a:sym typeface="Wingdings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400" i="1" dirty="0">
              <a:sym typeface="Wingdings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cs-CZ" sz="1400" i="1" dirty="0">
              <a:sym typeface="Wingding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B0D213-1692-4A5A-B2D5-FE54BB5AB170}" type="slidenum">
              <a:rPr lang="cs-CZ" altLang="cs-CZ" smtClean="0"/>
              <a:pPr>
                <a:defRPr/>
              </a:pPr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3204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83</TotalTime>
  <Words>1032</Words>
  <Application>Microsoft Office PowerPoint</Application>
  <PresentationFormat>Vlastní</PresentationFormat>
  <Paragraphs>171</Paragraphs>
  <Slides>16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Retrospektiva</vt:lpstr>
      <vt:lpstr>Prezentace aplikace PowerPoint</vt:lpstr>
      <vt:lpstr>   </vt:lpstr>
      <vt:lpstr>Prezentace aplikace PowerPoint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§ 81, § 83, § 84 zákona o zaměstnanosti  úprava v oblasti zaměstnávání osob  se zdravotním postižením –  plnění povinného  podílu </vt:lpstr>
      <vt:lpstr>Prezentace aplikace PowerPoint</vt:lpstr>
      <vt:lpstr>Prezentace aplikace PowerPoint</vt:lpstr>
      <vt:lpstr>Děkuji za pozornost!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Hanka</dc:creator>
  <cp:lastModifiedBy>uzivatel</cp:lastModifiedBy>
  <cp:revision>11</cp:revision>
  <dcterms:created xsi:type="dcterms:W3CDTF">2017-11-15T15:11:53Z</dcterms:created>
  <dcterms:modified xsi:type="dcterms:W3CDTF">2018-04-06T18:57:45Z</dcterms:modified>
</cp:coreProperties>
</file>