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61" r:id="rId3"/>
    <p:sldId id="265" r:id="rId4"/>
    <p:sldId id="269" r:id="rId5"/>
    <p:sldId id="268" r:id="rId6"/>
    <p:sldId id="262" r:id="rId7"/>
    <p:sldId id="274" r:id="rId8"/>
    <p:sldId id="270" r:id="rId9"/>
    <p:sldId id="273" r:id="rId10"/>
    <p:sldId id="272" r:id="rId11"/>
    <p:sldId id="271" r:id="rId12"/>
    <p:sldId id="264" r:id="rId13"/>
    <p:sldId id="263" r:id="rId14"/>
    <p:sldId id="259" r:id="rId15"/>
    <p:sldId id="260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8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3" d="100"/>
          <a:sy n="133" d="100"/>
        </p:scale>
        <p:origin x="-984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8BCBE5-6A09-45BD-8591-4BAE526DEA63}" type="datetimeFigureOut">
              <a:rPr lang="cs-CZ" smtClean="0"/>
              <a:t>21.04.2018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D20227-6A83-462D-BD59-DF9E21DA14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6773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20227-6A83-462D-BD59-DF9E21DA1496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8672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00F5-5766-4CC3-8CEA-137CB4CB2FC8}" type="datetimeFigureOut">
              <a:rPr lang="cs-CZ" smtClean="0"/>
              <a:t>21.04.2018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A044-A5D6-4FCD-9557-23D59F1F3F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2163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00F5-5766-4CC3-8CEA-137CB4CB2FC8}" type="datetimeFigureOut">
              <a:rPr lang="cs-CZ" smtClean="0"/>
              <a:t>21.04.2018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A044-A5D6-4FCD-9557-23D59F1F3F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7829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00F5-5766-4CC3-8CEA-137CB4CB2FC8}" type="datetimeFigureOut">
              <a:rPr lang="cs-CZ" smtClean="0"/>
              <a:t>21.04.2018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A044-A5D6-4FCD-9557-23D59F1F3F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6482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00F5-5766-4CC3-8CEA-137CB4CB2FC8}" type="datetimeFigureOut">
              <a:rPr lang="cs-CZ" smtClean="0"/>
              <a:t>21.04.2018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A044-A5D6-4FCD-9557-23D59F1F3F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8584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00F5-5766-4CC3-8CEA-137CB4CB2FC8}" type="datetimeFigureOut">
              <a:rPr lang="cs-CZ" smtClean="0"/>
              <a:t>21.04.2018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A044-A5D6-4FCD-9557-23D59F1F3F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8432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00F5-5766-4CC3-8CEA-137CB4CB2FC8}" type="datetimeFigureOut">
              <a:rPr lang="cs-CZ" smtClean="0"/>
              <a:t>21.04.2018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A044-A5D6-4FCD-9557-23D59F1F3F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9485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00F5-5766-4CC3-8CEA-137CB4CB2FC8}" type="datetimeFigureOut">
              <a:rPr lang="cs-CZ" smtClean="0"/>
              <a:t>21.04.2018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A044-A5D6-4FCD-9557-23D59F1F3F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5181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00F5-5766-4CC3-8CEA-137CB4CB2FC8}" type="datetimeFigureOut">
              <a:rPr lang="cs-CZ" smtClean="0"/>
              <a:t>21.04.2018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A044-A5D6-4FCD-9557-23D59F1F3F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9311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00F5-5766-4CC3-8CEA-137CB4CB2FC8}" type="datetimeFigureOut">
              <a:rPr lang="cs-CZ" smtClean="0"/>
              <a:t>21.04.2018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A044-A5D6-4FCD-9557-23D59F1F3F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0106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00F5-5766-4CC3-8CEA-137CB4CB2FC8}" type="datetimeFigureOut">
              <a:rPr lang="cs-CZ" smtClean="0"/>
              <a:t>21.04.2018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A044-A5D6-4FCD-9557-23D59F1F3F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463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00F5-5766-4CC3-8CEA-137CB4CB2FC8}" type="datetimeFigureOut">
              <a:rPr lang="cs-CZ" smtClean="0"/>
              <a:t>21.04.2018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A044-A5D6-4FCD-9557-23D59F1F3F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6826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700F5-5766-4CC3-8CEA-137CB4CB2FC8}" type="datetimeFigureOut">
              <a:rPr lang="cs-CZ" smtClean="0"/>
              <a:t>21.04.2018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0A044-A5D6-4FCD-9557-23D59F1F3F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844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jr.eu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ecjr@ecjr.e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620688"/>
            <a:ext cx="84249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smtClean="0">
                <a:solidFill>
                  <a:srgbClr val="0070C0"/>
                </a:solidFill>
              </a:rPr>
              <a:t>                              </a:t>
            </a:r>
            <a:r>
              <a:rPr lang="cs-CZ" sz="4400" b="1" smtClean="0">
                <a:solidFill>
                  <a:srgbClr val="0070C0"/>
                </a:solidFill>
              </a:rPr>
              <a:t>V</a:t>
            </a:r>
            <a:r>
              <a:rPr lang="cs-CZ" sz="4400" b="1" smtClean="0">
                <a:solidFill>
                  <a:srgbClr val="FF0000"/>
                </a:solidFill>
              </a:rPr>
              <a:t>o</a:t>
            </a:r>
            <a:r>
              <a:rPr lang="cs-CZ" sz="4400" b="1" smtClean="0">
                <a:solidFill>
                  <a:srgbClr val="0070C0"/>
                </a:solidFill>
              </a:rPr>
              <a:t>C</a:t>
            </a:r>
            <a:r>
              <a:rPr lang="cs-CZ" sz="4400" b="1" smtClean="0">
                <a:solidFill>
                  <a:srgbClr val="FF0000"/>
                </a:solidFill>
              </a:rPr>
              <a:t>o</a:t>
            </a:r>
            <a:r>
              <a:rPr lang="cs-CZ" sz="4400" b="1" smtClean="0">
                <a:solidFill>
                  <a:srgbClr val="0070C0"/>
                </a:solidFill>
              </a:rPr>
              <a:t>N</a:t>
            </a:r>
            <a:r>
              <a:rPr lang="cs-CZ" sz="4400" b="1" smtClean="0">
                <a:solidFill>
                  <a:srgbClr val="FF0000"/>
                </a:solidFill>
              </a:rPr>
              <a:t> </a:t>
            </a:r>
          </a:p>
          <a:p>
            <a:r>
              <a:rPr lang="cs-CZ" smtClean="0"/>
              <a:t>                                                                             </a:t>
            </a:r>
            <a:endParaRPr lang="cs-CZ" sz="2800"/>
          </a:p>
          <a:p>
            <a:pPr algn="ctr"/>
            <a:r>
              <a:rPr lang="cs-CZ" sz="2400" b="1"/>
              <a:t>r</a:t>
            </a:r>
            <a:r>
              <a:rPr lang="cs-CZ" sz="2400" b="1" smtClean="0"/>
              <a:t>ehabilitačně komunikační software pro jazykově hendikepované a nemluvící lidi</a:t>
            </a:r>
          </a:p>
          <a:p>
            <a:endParaRPr lang="cs-CZ" b="1"/>
          </a:p>
          <a:p>
            <a:endParaRPr lang="cs-CZ" b="1" smtClean="0"/>
          </a:p>
          <a:p>
            <a:endParaRPr lang="cs-CZ"/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/>
          </a:p>
          <a:p>
            <a:endParaRPr lang="cs-CZ" smtClean="0"/>
          </a:p>
          <a:p>
            <a:r>
              <a:rPr lang="cs-CZ" sz="2400" b="1" smtClean="0"/>
              <a:t>Mgr. Radka Majerová, Ph.D.</a:t>
            </a:r>
            <a:r>
              <a:rPr lang="cs-CZ" sz="2400" smtClean="0"/>
              <a:t>    </a:t>
            </a:r>
          </a:p>
          <a:p>
            <a:r>
              <a:rPr lang="cs-CZ" sz="2400" b="1" i="1" smtClean="0">
                <a:solidFill>
                  <a:srgbClr val="0070C0"/>
                </a:solidFill>
              </a:rPr>
              <a:t>ecjr@ecjr.eu</a:t>
            </a:r>
            <a:endParaRPr lang="cs-CZ" sz="2400" b="1" i="1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901080"/>
            <a:ext cx="2673588" cy="267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967796" y="6165304"/>
            <a:ext cx="3280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mtClean="0"/>
              <a:t>7.4.2018  	INSPO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8352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843808" y="2554234"/>
            <a:ext cx="35283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smtClean="0"/>
              <a:t>Praktické ukázky </a:t>
            </a:r>
            <a:r>
              <a:rPr lang="cs-CZ" sz="2000" b="1" smtClean="0">
                <a:solidFill>
                  <a:srgbClr val="0070C0"/>
                </a:solidFill>
              </a:rPr>
              <a:t>V</a:t>
            </a:r>
            <a:r>
              <a:rPr lang="cs-CZ" sz="2000" b="1" smtClean="0">
                <a:solidFill>
                  <a:srgbClr val="FF0000"/>
                </a:solidFill>
              </a:rPr>
              <a:t>o</a:t>
            </a:r>
            <a:r>
              <a:rPr lang="cs-CZ" sz="2000" b="1" smtClean="0">
                <a:solidFill>
                  <a:srgbClr val="0070C0"/>
                </a:solidFill>
              </a:rPr>
              <a:t>C</a:t>
            </a:r>
            <a:r>
              <a:rPr lang="cs-CZ" sz="2000" b="1" smtClean="0">
                <a:solidFill>
                  <a:srgbClr val="FF0000"/>
                </a:solidFill>
              </a:rPr>
              <a:t>o</a:t>
            </a:r>
            <a:r>
              <a:rPr lang="cs-CZ" sz="2000" b="1" smtClean="0">
                <a:solidFill>
                  <a:srgbClr val="0070C0"/>
                </a:solidFill>
              </a:rPr>
              <a:t>N  </a:t>
            </a:r>
            <a:r>
              <a:rPr lang="cs-CZ" sz="2000" b="1" smtClean="0"/>
              <a:t>Voice </a:t>
            </a:r>
          </a:p>
          <a:p>
            <a:endParaRPr lang="cs-CZ" sz="2000" b="1"/>
          </a:p>
          <a:p>
            <a:r>
              <a:rPr lang="cs-CZ" sz="2000" b="1" smtClean="0"/>
              <a:t>                          –</a:t>
            </a:r>
          </a:p>
          <a:p>
            <a:endParaRPr lang="cs-CZ" sz="2000" b="1"/>
          </a:p>
          <a:p>
            <a:r>
              <a:rPr lang="cs-CZ" sz="2000" b="1" smtClean="0"/>
              <a:t> živé ukázky práce s programem</a:t>
            </a:r>
            <a:endParaRPr lang="cs-CZ" sz="2000" b="1"/>
          </a:p>
        </p:txBody>
      </p:sp>
    </p:spTree>
    <p:extLst>
      <p:ext uri="{BB962C8B-B14F-4D97-AF65-F5344CB8AC3E}">
        <p14:creationId xmlns:p14="http://schemas.microsoft.com/office/powerpoint/2010/main" val="1409470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/>
          <p:nvPr/>
        </p:nvPicPr>
        <p:blipFill>
          <a:blip r:embed="rId3"/>
          <a:stretch>
            <a:fillRect/>
          </a:stretch>
        </p:blipFill>
        <p:spPr>
          <a:xfrm>
            <a:off x="544542" y="1988840"/>
            <a:ext cx="3523402" cy="2352111"/>
          </a:xfrm>
          <a:prstGeom prst="rect">
            <a:avLst/>
          </a:prstGeom>
        </p:spPr>
      </p:pic>
      <p:pic>
        <p:nvPicPr>
          <p:cNvPr id="4" name="Obrázek 3"/>
          <p:cNvPicPr/>
          <p:nvPr/>
        </p:nvPicPr>
        <p:blipFill>
          <a:blip r:embed="rId4"/>
          <a:stretch>
            <a:fillRect/>
          </a:stretch>
        </p:blipFill>
        <p:spPr>
          <a:xfrm>
            <a:off x="4586168" y="1988840"/>
            <a:ext cx="3802456" cy="2352111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509120"/>
            <a:ext cx="4040061" cy="2270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42" y="138633"/>
            <a:ext cx="2750947" cy="1545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172" y="102233"/>
            <a:ext cx="3101452" cy="1742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5715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14861" y="404664"/>
            <a:ext cx="8486874" cy="5940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b="1" smtClean="0">
                <a:solidFill>
                  <a:srgbClr val="0070C0"/>
                </a:solidFill>
              </a:rPr>
              <a:t>V</a:t>
            </a:r>
            <a:r>
              <a:rPr lang="cs-CZ" sz="2000" b="1" smtClean="0">
                <a:solidFill>
                  <a:srgbClr val="FF0000"/>
                </a:solidFill>
              </a:rPr>
              <a:t>o</a:t>
            </a:r>
            <a:r>
              <a:rPr lang="cs-CZ" sz="2000" b="1" smtClean="0">
                <a:solidFill>
                  <a:srgbClr val="0070C0"/>
                </a:solidFill>
              </a:rPr>
              <a:t>C</a:t>
            </a:r>
            <a:r>
              <a:rPr lang="cs-CZ" sz="2000" b="1" smtClean="0">
                <a:solidFill>
                  <a:srgbClr val="FF0000"/>
                </a:solidFill>
              </a:rPr>
              <a:t>o</a:t>
            </a:r>
            <a:r>
              <a:rPr lang="cs-CZ" sz="2000" b="1" smtClean="0">
                <a:solidFill>
                  <a:srgbClr val="0070C0"/>
                </a:solidFill>
              </a:rPr>
              <a:t>N</a:t>
            </a:r>
            <a:r>
              <a:rPr lang="cs-CZ" sz="2000" smtClean="0"/>
              <a:t> </a:t>
            </a:r>
            <a:r>
              <a:rPr lang="cs-CZ" sz="2000" u="sng" smtClean="0"/>
              <a:t>je vyvinut pro operační systémy: </a:t>
            </a:r>
          </a:p>
          <a:p>
            <a:pPr algn="ctr"/>
            <a:endParaRPr lang="cs-CZ" sz="2000"/>
          </a:p>
          <a:p>
            <a:pPr algn="ctr"/>
            <a:r>
              <a:rPr lang="cs-CZ" sz="2000" b="1" smtClean="0"/>
              <a:t>Windows</a:t>
            </a:r>
          </a:p>
          <a:p>
            <a:pPr algn="ctr"/>
            <a:r>
              <a:rPr lang="cs-CZ" sz="2000" b="1" smtClean="0"/>
              <a:t>Android</a:t>
            </a:r>
          </a:p>
          <a:p>
            <a:pPr algn="ctr"/>
            <a:endParaRPr lang="cs-CZ" sz="2000"/>
          </a:p>
          <a:p>
            <a:pPr algn="ctr"/>
            <a:r>
              <a:rPr lang="cs-CZ" sz="2000" smtClean="0"/>
              <a:t>nyní pracujeme na vývoji také pro operační systém </a:t>
            </a:r>
            <a:r>
              <a:rPr lang="cs-CZ" sz="2000" b="1" smtClean="0"/>
              <a:t>iPad</a:t>
            </a:r>
          </a:p>
          <a:p>
            <a:pPr algn="ctr"/>
            <a:endParaRPr lang="cs-CZ" sz="2000" b="1" smtClean="0"/>
          </a:p>
          <a:p>
            <a:pPr algn="ctr"/>
            <a:endParaRPr lang="cs-CZ" sz="2000"/>
          </a:p>
          <a:p>
            <a:pPr algn="ctr"/>
            <a:r>
              <a:rPr lang="cs-CZ" sz="2000" b="1"/>
              <a:t>T</a:t>
            </a:r>
            <a:r>
              <a:rPr lang="cs-CZ" sz="2000" b="1" u="sng" smtClean="0"/>
              <a:t>extového editor </a:t>
            </a:r>
            <a:r>
              <a:rPr lang="cs-CZ" sz="2000" b="1" smtClean="0">
                <a:solidFill>
                  <a:srgbClr val="0070C0"/>
                </a:solidFill>
              </a:rPr>
              <a:t>V</a:t>
            </a:r>
            <a:r>
              <a:rPr lang="cs-CZ" sz="2000" b="1" smtClean="0">
                <a:solidFill>
                  <a:srgbClr val="FF0000"/>
                </a:solidFill>
              </a:rPr>
              <a:t>o</a:t>
            </a:r>
            <a:r>
              <a:rPr lang="cs-CZ" sz="2000" b="1" smtClean="0">
                <a:solidFill>
                  <a:srgbClr val="0070C0"/>
                </a:solidFill>
              </a:rPr>
              <a:t>C</a:t>
            </a:r>
            <a:r>
              <a:rPr lang="cs-CZ" sz="2000" b="1" smtClean="0">
                <a:solidFill>
                  <a:srgbClr val="FF0000"/>
                </a:solidFill>
              </a:rPr>
              <a:t>o</a:t>
            </a:r>
            <a:r>
              <a:rPr lang="cs-CZ" sz="2000" b="1" smtClean="0">
                <a:solidFill>
                  <a:srgbClr val="0070C0"/>
                </a:solidFill>
              </a:rPr>
              <a:t>N </a:t>
            </a:r>
            <a:r>
              <a:rPr lang="cs-CZ" sz="2000" smtClean="0"/>
              <a:t>je svými </a:t>
            </a:r>
          </a:p>
          <a:p>
            <a:pPr algn="ctr"/>
            <a:r>
              <a:rPr lang="cs-CZ" sz="2000" b="1" smtClean="0"/>
              <a:t>ovladači</a:t>
            </a:r>
            <a:r>
              <a:rPr lang="cs-CZ" sz="2000" smtClean="0"/>
              <a:t> a </a:t>
            </a:r>
            <a:r>
              <a:rPr lang="cs-CZ" sz="2000" b="1" smtClean="0"/>
              <a:t>možnostmi </a:t>
            </a:r>
          </a:p>
          <a:p>
            <a:pPr algn="ctr"/>
            <a:r>
              <a:rPr lang="cs-CZ" sz="2000" b="1"/>
              <a:t>i</a:t>
            </a:r>
            <a:r>
              <a:rPr lang="cs-CZ" sz="2000" b="1" smtClean="0"/>
              <a:t>ndividuálního nastavení</a:t>
            </a:r>
            <a:r>
              <a:rPr lang="cs-CZ" sz="2000" smtClean="0"/>
              <a:t> </a:t>
            </a:r>
          </a:p>
          <a:p>
            <a:pPr algn="ctr"/>
            <a:r>
              <a:rPr lang="cs-CZ" sz="2000" smtClean="0"/>
              <a:t>(ovládání výběru výseků textu ke čtení, pohyb kurzoru po textu </a:t>
            </a:r>
          </a:p>
          <a:p>
            <a:pPr algn="ctr"/>
            <a:r>
              <a:rPr lang="cs-CZ" sz="2000" smtClean="0"/>
              <a:t>či volitelné možnosti nastavení délky pauz po větách apod.) </a:t>
            </a:r>
          </a:p>
          <a:p>
            <a:pPr algn="ctr"/>
            <a:r>
              <a:rPr lang="cs-CZ" sz="2000" smtClean="0"/>
              <a:t>vysoce </a:t>
            </a:r>
            <a:r>
              <a:rPr lang="cs-CZ" sz="2000" b="1" smtClean="0"/>
              <a:t>komfortní software pro spojení s dostupnými kvalitními technologiemi </a:t>
            </a:r>
          </a:p>
          <a:p>
            <a:pPr algn="ctr"/>
            <a:r>
              <a:rPr lang="cs-CZ" sz="2000" b="1" smtClean="0"/>
              <a:t>sloužícími</a:t>
            </a:r>
          </a:p>
          <a:p>
            <a:pPr algn="ctr"/>
            <a:r>
              <a:rPr lang="cs-CZ" sz="2000" b="1" u="sng" smtClean="0"/>
              <a:t>k převodu textu na řeč</a:t>
            </a:r>
            <a:r>
              <a:rPr lang="cs-CZ" sz="2000" smtClean="0"/>
              <a:t>: </a:t>
            </a:r>
          </a:p>
          <a:p>
            <a:pPr algn="ctr"/>
            <a:endParaRPr lang="cs-CZ" sz="2000"/>
          </a:p>
          <a:p>
            <a:pPr marL="285750" indent="-285750" algn="ctr">
              <a:buFontTx/>
              <a:buChar char="-"/>
            </a:pPr>
            <a:r>
              <a:rPr lang="cs-CZ" sz="2000"/>
              <a:t>n</a:t>
            </a:r>
            <a:r>
              <a:rPr lang="cs-CZ" sz="2000" smtClean="0"/>
              <a:t>apř. pro spojení </a:t>
            </a:r>
            <a:r>
              <a:rPr lang="cs-CZ" sz="2000" b="1" smtClean="0"/>
              <a:t>s hlasovými syntézami od firmy Speechtech</a:t>
            </a:r>
          </a:p>
          <a:p>
            <a:pPr marL="342900" indent="-342900" algn="ctr">
              <a:buFontTx/>
              <a:buChar char="-"/>
            </a:pPr>
            <a:r>
              <a:rPr lang="cs-CZ" sz="2000" smtClean="0"/>
              <a:t>nebo např. pro spojení </a:t>
            </a:r>
            <a:r>
              <a:rPr lang="cs-CZ" sz="2000" b="1" smtClean="0"/>
              <a:t>s novým offline hlasovým výstupem ve Windows 10</a:t>
            </a:r>
          </a:p>
        </p:txBody>
      </p:sp>
    </p:spTree>
    <p:extLst>
      <p:ext uri="{BB962C8B-B14F-4D97-AF65-F5344CB8AC3E}">
        <p14:creationId xmlns:p14="http://schemas.microsoft.com/office/powerpoint/2010/main" val="2510378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34816" y="13828"/>
            <a:ext cx="864096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smtClean="0"/>
              <a:t>Kromě dosud zmíněných obtíží: </a:t>
            </a:r>
          </a:p>
          <a:p>
            <a:pPr algn="ctr"/>
            <a:endParaRPr lang="cs-CZ" sz="2000" smtClean="0"/>
          </a:p>
          <a:p>
            <a:pPr algn="ctr"/>
            <a:r>
              <a:rPr lang="cs-CZ" sz="2000" smtClean="0"/>
              <a:t>- vývojové dysfázie</a:t>
            </a:r>
          </a:p>
          <a:p>
            <a:pPr algn="ctr"/>
            <a:r>
              <a:rPr lang="cs-CZ" sz="2000" smtClean="0"/>
              <a:t>- afázie</a:t>
            </a:r>
          </a:p>
          <a:p>
            <a:pPr algn="ctr"/>
            <a:r>
              <a:rPr lang="cs-CZ" sz="2000" smtClean="0"/>
              <a:t>- orální dyspraxie</a:t>
            </a:r>
          </a:p>
          <a:p>
            <a:pPr algn="ctr"/>
            <a:r>
              <a:rPr lang="cs-CZ" sz="2000" smtClean="0"/>
              <a:t>- vývojové anartrie</a:t>
            </a:r>
          </a:p>
          <a:p>
            <a:endParaRPr lang="cs-CZ" sz="2000"/>
          </a:p>
          <a:p>
            <a:r>
              <a:rPr lang="cs-CZ" sz="2000"/>
              <a:t> </a:t>
            </a:r>
            <a:r>
              <a:rPr lang="cs-CZ" sz="2000" smtClean="0"/>
              <a:t>              </a:t>
            </a:r>
            <a:r>
              <a:rPr lang="cs-CZ" sz="2000" b="1" smtClean="0"/>
              <a:t>se práce s </a:t>
            </a:r>
            <a:r>
              <a:rPr lang="cs-CZ" sz="2000" b="1" smtClean="0">
                <a:solidFill>
                  <a:srgbClr val="0070C0"/>
                </a:solidFill>
              </a:rPr>
              <a:t>V</a:t>
            </a:r>
            <a:r>
              <a:rPr lang="cs-CZ" sz="2000" b="1" smtClean="0">
                <a:solidFill>
                  <a:srgbClr val="FF0000"/>
                </a:solidFill>
              </a:rPr>
              <a:t>o</a:t>
            </a:r>
            <a:r>
              <a:rPr lang="cs-CZ" sz="2000" b="1" smtClean="0">
                <a:solidFill>
                  <a:srgbClr val="0070C0"/>
                </a:solidFill>
              </a:rPr>
              <a:t>C</a:t>
            </a:r>
            <a:r>
              <a:rPr lang="cs-CZ" sz="2000" b="1" smtClean="0">
                <a:solidFill>
                  <a:srgbClr val="FF0000"/>
                </a:solidFill>
              </a:rPr>
              <a:t>o</a:t>
            </a:r>
            <a:r>
              <a:rPr lang="cs-CZ" sz="2000" b="1" smtClean="0">
                <a:solidFill>
                  <a:srgbClr val="0070C0"/>
                </a:solidFill>
              </a:rPr>
              <a:t>N </a:t>
            </a:r>
            <a:r>
              <a:rPr lang="cs-CZ" sz="2000" b="1" smtClean="0"/>
              <a:t>ukazuje jako efektivní také u následujících obtíží: </a:t>
            </a:r>
          </a:p>
          <a:p>
            <a:endParaRPr lang="cs-CZ" sz="2000" b="1"/>
          </a:p>
          <a:p>
            <a:r>
              <a:rPr lang="cs-CZ" sz="2000" smtClean="0"/>
              <a:t>- u rehabilitace </a:t>
            </a:r>
            <a:r>
              <a:rPr lang="cs-CZ" sz="2000" b="1" smtClean="0"/>
              <a:t>dyslexie</a:t>
            </a:r>
          </a:p>
          <a:p>
            <a:r>
              <a:rPr lang="cs-CZ" sz="2000" smtClean="0"/>
              <a:t>- u osvojování </a:t>
            </a:r>
            <a:r>
              <a:rPr lang="cs-CZ" sz="2000" b="1" smtClean="0"/>
              <a:t>psaní nedoslýchavých a neslyšících lidí</a:t>
            </a:r>
          </a:p>
          <a:p>
            <a:r>
              <a:rPr lang="cs-CZ" sz="2000" smtClean="0"/>
              <a:t>- u osvojování českého jazyka </a:t>
            </a:r>
            <a:r>
              <a:rPr lang="cs-CZ" sz="2000" b="1" smtClean="0"/>
              <a:t>dětí z cizojazyčních rodin</a:t>
            </a:r>
          </a:p>
          <a:p>
            <a:endParaRPr lang="cs-CZ" sz="2000" b="1"/>
          </a:p>
          <a:p>
            <a:pPr algn="ctr"/>
            <a:r>
              <a:rPr lang="cs-CZ" sz="2000" b="1" smtClean="0">
                <a:solidFill>
                  <a:srgbClr val="0070C0"/>
                </a:solidFill>
              </a:rPr>
              <a:t>V</a:t>
            </a:r>
            <a:r>
              <a:rPr lang="cs-CZ" sz="2000" b="1" smtClean="0">
                <a:solidFill>
                  <a:srgbClr val="FF0000"/>
                </a:solidFill>
              </a:rPr>
              <a:t>o</a:t>
            </a:r>
            <a:r>
              <a:rPr lang="cs-CZ" sz="2000" b="1" smtClean="0">
                <a:solidFill>
                  <a:srgbClr val="0070C0"/>
                </a:solidFill>
              </a:rPr>
              <a:t>C</a:t>
            </a:r>
            <a:r>
              <a:rPr lang="cs-CZ" sz="2000" b="1" smtClean="0">
                <a:solidFill>
                  <a:srgbClr val="FF0000"/>
                </a:solidFill>
              </a:rPr>
              <a:t>o</a:t>
            </a:r>
            <a:r>
              <a:rPr lang="cs-CZ" sz="2000" b="1" smtClean="0">
                <a:solidFill>
                  <a:srgbClr val="0070C0"/>
                </a:solidFill>
              </a:rPr>
              <a:t>N </a:t>
            </a:r>
            <a:r>
              <a:rPr lang="cs-CZ" sz="2000" b="1" smtClean="0"/>
              <a:t>jako komunikátor </a:t>
            </a:r>
            <a:r>
              <a:rPr lang="cs-CZ" sz="2000" smtClean="0"/>
              <a:t>VZHLEDEM K </a:t>
            </a:r>
            <a:r>
              <a:rPr lang="cs-CZ" sz="2000" b="1" smtClean="0"/>
              <a:t>DOBRÉ KOMPATIBILITĚ OVLADAČŮ</a:t>
            </a:r>
          </a:p>
          <a:p>
            <a:pPr algn="ctr"/>
            <a:r>
              <a:rPr lang="cs-CZ" sz="2000" b="1" smtClean="0"/>
              <a:t>TEXTOVÉHO EDITORU </a:t>
            </a:r>
            <a:r>
              <a:rPr lang="cs-CZ" sz="2000" smtClean="0"/>
              <a:t>SE</a:t>
            </a:r>
            <a:r>
              <a:rPr lang="cs-CZ" sz="2000" b="1" smtClean="0"/>
              <a:t> SOFTWARY SLOUŽÍCÍMI K PŘEVODU TEXTU NA ŘEČ, </a:t>
            </a:r>
          </a:p>
          <a:p>
            <a:pPr algn="ctr"/>
            <a:r>
              <a:rPr lang="cs-CZ" sz="2000" b="1" smtClean="0"/>
              <a:t>tj. K HLASOVÉMU VÝSTUPU </a:t>
            </a:r>
          </a:p>
          <a:p>
            <a:pPr algn="ctr"/>
            <a:r>
              <a:rPr lang="cs-CZ" sz="2000" smtClean="0"/>
              <a:t>může sloužit také lidem, kteří bez problémů píší, </a:t>
            </a:r>
          </a:p>
          <a:p>
            <a:pPr algn="ctr"/>
            <a:r>
              <a:rPr lang="cs-CZ" sz="2000" smtClean="0"/>
              <a:t>ale vlivem okolností přicházejí o možnost vyjadřovat se mluvenou řečí. </a:t>
            </a:r>
          </a:p>
          <a:p>
            <a:endParaRPr lang="cs-CZ" sz="2000"/>
          </a:p>
          <a:p>
            <a:pPr marL="342900" indent="-342900">
              <a:buFontTx/>
              <a:buChar char="-"/>
            </a:pPr>
            <a:r>
              <a:rPr lang="cs-CZ" sz="2000" smtClean="0"/>
              <a:t>lidem s </a:t>
            </a:r>
            <a:r>
              <a:rPr lang="cs-CZ" sz="2000" b="1" smtClean="0"/>
              <a:t>ALS</a:t>
            </a:r>
            <a:r>
              <a:rPr lang="cs-CZ" sz="2000" smtClean="0"/>
              <a:t>, </a:t>
            </a:r>
            <a:r>
              <a:rPr lang="cs-CZ" sz="2000" b="1" smtClean="0"/>
              <a:t>RS</a:t>
            </a:r>
            <a:r>
              <a:rPr lang="cs-CZ" sz="2000" smtClean="0"/>
              <a:t>, lidem </a:t>
            </a:r>
            <a:r>
              <a:rPr lang="cs-CZ" sz="2000" b="1" smtClean="0"/>
              <a:t>po operacích hrtanu  </a:t>
            </a:r>
            <a:r>
              <a:rPr lang="cs-CZ" sz="2000" smtClean="0"/>
              <a:t>(pro tyto klienty má též možnost                              </a:t>
            </a:r>
          </a:p>
          <a:p>
            <a:r>
              <a:rPr lang="cs-CZ" sz="2000"/>
              <a:t> </a:t>
            </a:r>
            <a:r>
              <a:rPr lang="cs-CZ" sz="2000" smtClean="0"/>
              <a:t>                                                                                       psaní v běžné </a:t>
            </a:r>
            <a:r>
              <a:rPr lang="cs-CZ" sz="2000" b="1" smtClean="0"/>
              <a:t>černé barvě</a:t>
            </a:r>
            <a:r>
              <a:rPr lang="cs-CZ" sz="2000" smtClean="0"/>
              <a:t>)</a:t>
            </a:r>
          </a:p>
          <a:p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3369378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293458" y="1700808"/>
            <a:ext cx="680782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smtClean="0"/>
              <a:t>                            Autoři </a:t>
            </a:r>
            <a:r>
              <a:rPr lang="cs-CZ" sz="4000" b="1" smtClean="0">
                <a:solidFill>
                  <a:srgbClr val="0070C0"/>
                </a:solidFill>
              </a:rPr>
              <a:t>V</a:t>
            </a:r>
            <a:r>
              <a:rPr lang="cs-CZ" sz="4000" b="1" smtClean="0">
                <a:solidFill>
                  <a:srgbClr val="FF0000"/>
                </a:solidFill>
              </a:rPr>
              <a:t>o</a:t>
            </a:r>
            <a:r>
              <a:rPr lang="cs-CZ" sz="4000" b="1" smtClean="0">
                <a:solidFill>
                  <a:srgbClr val="0070C0"/>
                </a:solidFill>
              </a:rPr>
              <a:t>C</a:t>
            </a:r>
            <a:r>
              <a:rPr lang="cs-CZ" sz="4000" b="1" smtClean="0">
                <a:solidFill>
                  <a:srgbClr val="FF0000"/>
                </a:solidFill>
              </a:rPr>
              <a:t>o</a:t>
            </a:r>
            <a:r>
              <a:rPr lang="cs-CZ" sz="4000" b="1" smtClean="0">
                <a:solidFill>
                  <a:srgbClr val="0070C0"/>
                </a:solidFill>
              </a:rPr>
              <a:t>N</a:t>
            </a:r>
            <a:endParaRPr lang="cs-CZ" sz="2400" b="1" smtClean="0"/>
          </a:p>
          <a:p>
            <a:endParaRPr lang="cs-CZ" sz="2400" b="1"/>
          </a:p>
          <a:p>
            <a:endParaRPr lang="cs-CZ" sz="2400" b="1" smtClean="0"/>
          </a:p>
          <a:p>
            <a:r>
              <a:rPr lang="cs-CZ" sz="2400" smtClean="0"/>
              <a:t>Autorka metodologie: </a:t>
            </a:r>
            <a:r>
              <a:rPr lang="cs-CZ" sz="2400" b="1" smtClean="0"/>
              <a:t>Mgr. Radka Majerová, Ph.D.</a:t>
            </a:r>
          </a:p>
          <a:p>
            <a:endParaRPr lang="cs-CZ" sz="2400" smtClean="0"/>
          </a:p>
          <a:p>
            <a:r>
              <a:rPr lang="cs-CZ" sz="2400" smtClean="0"/>
              <a:t>Autor technického zpracování: </a:t>
            </a:r>
            <a:r>
              <a:rPr lang="cs-CZ" sz="2400" b="1" smtClean="0"/>
              <a:t>Ing. Petr Novák, Ph.D.</a:t>
            </a:r>
            <a:endParaRPr lang="cs-CZ" sz="2400" b="1"/>
          </a:p>
        </p:txBody>
      </p:sp>
    </p:spTree>
    <p:extLst>
      <p:ext uri="{BB962C8B-B14F-4D97-AF65-F5344CB8AC3E}">
        <p14:creationId xmlns:p14="http://schemas.microsoft.com/office/powerpoint/2010/main" val="1554702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707" y="116632"/>
            <a:ext cx="252028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123728" y="2636912"/>
            <a:ext cx="5400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mtClean="0"/>
              <a:t>                                 </a:t>
            </a:r>
            <a:r>
              <a:rPr lang="cs-CZ" b="1" smtClean="0"/>
              <a:t>dále děkuje:</a:t>
            </a:r>
          </a:p>
          <a:p>
            <a:endParaRPr lang="cs-CZ" smtClean="0"/>
          </a:p>
          <a:p>
            <a:pPr algn="just"/>
            <a:r>
              <a:rPr lang="cs-CZ" smtClean="0"/>
              <a:t>                   Jedličkovu ústavu a školám</a:t>
            </a:r>
          </a:p>
          <a:p>
            <a:endParaRPr lang="cs-CZ" smtClean="0"/>
          </a:p>
          <a:p>
            <a:r>
              <a:rPr lang="cs-CZ" smtClean="0"/>
              <a:t> a zejména dalším kolegům a spolupracovníkům ECJR:</a:t>
            </a:r>
          </a:p>
          <a:p>
            <a:endParaRPr lang="cs-CZ" smtClean="0"/>
          </a:p>
          <a:p>
            <a:r>
              <a:rPr lang="cs-CZ" smtClean="0"/>
              <a:t>                        PhDr. Janu Pičmanovi</a:t>
            </a:r>
          </a:p>
          <a:p>
            <a:r>
              <a:rPr lang="cs-CZ" smtClean="0"/>
              <a:t>                         Mgr. Janě Havlíčkové</a:t>
            </a:r>
          </a:p>
          <a:p>
            <a:r>
              <a:rPr lang="cs-CZ" smtClean="0"/>
              <a:t>                        Mgr. Haně Chuffartové</a:t>
            </a:r>
          </a:p>
          <a:p>
            <a:r>
              <a:rPr lang="cs-CZ"/>
              <a:t> </a:t>
            </a:r>
            <a:r>
              <a:rPr lang="cs-CZ" smtClean="0"/>
              <a:t>                           Ladislavu Loukovi</a:t>
            </a:r>
          </a:p>
          <a:p>
            <a:r>
              <a:rPr lang="cs-CZ" smtClean="0"/>
              <a:t>                             Marku Vlasákovi</a:t>
            </a:r>
          </a:p>
          <a:p>
            <a:r>
              <a:rPr lang="cs-CZ" smtClean="0"/>
              <a:t>                  Mgr. et Mgr. Kateřině Vítové</a:t>
            </a:r>
          </a:p>
          <a:p>
            <a:r>
              <a:rPr lang="cs-CZ"/>
              <a:t> </a:t>
            </a:r>
            <a:r>
              <a:rPr lang="cs-CZ" smtClean="0"/>
              <a:t>                          Ing. Aleši Majerovi</a:t>
            </a:r>
          </a:p>
          <a:p>
            <a:endParaRPr lang="cs-CZ" smtClean="0"/>
          </a:p>
        </p:txBody>
      </p:sp>
      <p:sp>
        <p:nvSpPr>
          <p:cNvPr id="5" name="TextovéPole 4"/>
          <p:cNvSpPr txBox="1"/>
          <p:nvPr/>
        </p:nvSpPr>
        <p:spPr>
          <a:xfrm>
            <a:off x="874023" y="6350169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i="1" smtClean="0">
                <a:solidFill>
                  <a:srgbClr val="0070C0"/>
                </a:solidFill>
                <a:hlinkClick r:id="rId3"/>
              </a:rPr>
              <a:t>www.ecjr.eu</a:t>
            </a:r>
            <a:r>
              <a:rPr lang="cs-CZ" sz="2000" b="1" i="1" smtClean="0">
                <a:solidFill>
                  <a:srgbClr val="0070C0"/>
                </a:solidFill>
              </a:rPr>
              <a:t>                                                                                       </a:t>
            </a:r>
            <a:r>
              <a:rPr lang="cs-CZ" sz="2000" b="1" i="1" smtClean="0">
                <a:solidFill>
                  <a:srgbClr val="0070C0"/>
                </a:solidFill>
                <a:hlinkClick r:id="rId4"/>
              </a:rPr>
              <a:t>ecjr@ecjr.eu</a:t>
            </a:r>
            <a:r>
              <a:rPr lang="cs-CZ" sz="2000" b="1" i="1" smtClean="0">
                <a:solidFill>
                  <a:srgbClr val="0070C0"/>
                </a:solidFill>
              </a:rPr>
              <a:t> </a:t>
            </a:r>
            <a:endParaRPr lang="cs-CZ" sz="2000" b="1" i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028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11560" y="54169"/>
            <a:ext cx="8136904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000" smtClean="0"/>
          </a:p>
          <a:p>
            <a:pPr algn="ctr"/>
            <a:r>
              <a:rPr lang="cs-CZ" sz="2000" smtClean="0"/>
              <a:t>Diagnózy s nikoli pouze řečovým, ale především široce kognitivně </a:t>
            </a:r>
          </a:p>
          <a:p>
            <a:pPr algn="ctr"/>
            <a:r>
              <a:rPr lang="cs-CZ" sz="2000" b="1" smtClean="0"/>
              <a:t>jazykovým hendikepem</a:t>
            </a:r>
            <a:r>
              <a:rPr lang="cs-CZ" sz="2000" smtClean="0"/>
              <a:t> –  </a:t>
            </a:r>
            <a:r>
              <a:rPr lang="cs-CZ" sz="2000" b="1" smtClean="0"/>
              <a:t>JAZYKOVÝ HENDIKEP</a:t>
            </a:r>
            <a:r>
              <a:rPr lang="cs-CZ" sz="2000" smtClean="0"/>
              <a:t>:</a:t>
            </a:r>
          </a:p>
          <a:p>
            <a:pPr algn="ctr"/>
            <a:endParaRPr lang="cs-CZ" sz="2000" smtClean="0"/>
          </a:p>
          <a:p>
            <a:pPr algn="ctr"/>
            <a:endParaRPr lang="cs-CZ" sz="2000" smtClean="0"/>
          </a:p>
          <a:p>
            <a:pPr algn="ctr"/>
            <a:endParaRPr lang="cs-CZ" sz="2000"/>
          </a:p>
          <a:p>
            <a:pPr algn="ctr"/>
            <a:r>
              <a:rPr lang="cs-CZ" sz="2000" b="1" smtClean="0"/>
              <a:t>vývojová dysfázie u malých dětí </a:t>
            </a:r>
            <a:r>
              <a:rPr lang="cs-CZ" sz="2000" smtClean="0"/>
              <a:t>– porucha porozumění mateřskému jazyku</a:t>
            </a:r>
          </a:p>
          <a:p>
            <a:pPr algn="ctr"/>
            <a:r>
              <a:rPr lang="cs-CZ" sz="2000" b="1" smtClean="0"/>
              <a:t>afázie</a:t>
            </a:r>
            <a:r>
              <a:rPr lang="cs-CZ" sz="2000" smtClean="0"/>
              <a:t> – narušení jazykových funkcí v porozumění či produkci</a:t>
            </a:r>
          </a:p>
          <a:p>
            <a:pPr algn="ctr"/>
            <a:r>
              <a:rPr lang="cs-CZ" sz="2000"/>
              <a:t>d</a:t>
            </a:r>
            <a:r>
              <a:rPr lang="cs-CZ" sz="2000" smtClean="0"/>
              <a:t>ruhotně</a:t>
            </a:r>
            <a:r>
              <a:rPr lang="cs-CZ" sz="2000" b="1" smtClean="0"/>
              <a:t> orální dyspraxie </a:t>
            </a:r>
            <a:r>
              <a:rPr lang="cs-CZ" sz="2000" smtClean="0"/>
              <a:t>– dyskoncentrace plánování vnitřní řeči</a:t>
            </a:r>
          </a:p>
          <a:p>
            <a:pPr algn="ctr"/>
            <a:r>
              <a:rPr lang="cs-CZ" sz="2000"/>
              <a:t>d</a:t>
            </a:r>
            <a:r>
              <a:rPr lang="cs-CZ" sz="2000" smtClean="0"/>
              <a:t>ruhotně</a:t>
            </a:r>
            <a:r>
              <a:rPr lang="cs-CZ" sz="2000" b="1" smtClean="0"/>
              <a:t> vývojová anartrie </a:t>
            </a:r>
            <a:r>
              <a:rPr lang="cs-CZ" sz="2000" smtClean="0"/>
              <a:t>– dysfunkce vnitřní řeči</a:t>
            </a:r>
          </a:p>
          <a:p>
            <a:pPr algn="ctr"/>
            <a:endParaRPr lang="cs-CZ" sz="2000"/>
          </a:p>
          <a:p>
            <a:pPr algn="ctr"/>
            <a:endParaRPr lang="cs-CZ" sz="2000" smtClean="0"/>
          </a:p>
          <a:p>
            <a:pPr algn="ctr"/>
            <a:endParaRPr lang="cs-CZ" sz="2000"/>
          </a:p>
          <a:p>
            <a:pPr algn="ctr"/>
            <a:r>
              <a:rPr lang="cs-CZ" sz="2000" smtClean="0"/>
              <a:t>U těchto diagnóz dosud neexistovala rehabilitační metoda, </a:t>
            </a:r>
          </a:p>
          <a:p>
            <a:pPr algn="ctr"/>
            <a:r>
              <a:rPr lang="cs-CZ" sz="2000" smtClean="0"/>
              <a:t>která by rehabilitovala nejen mluvu </a:t>
            </a:r>
          </a:p>
          <a:p>
            <a:pPr algn="ctr"/>
            <a:r>
              <a:rPr lang="cs-CZ" sz="2000" smtClean="0"/>
              <a:t>(či ji alternativně kompenzovala např. pomocí obrázků), </a:t>
            </a:r>
          </a:p>
          <a:p>
            <a:pPr algn="ctr"/>
            <a:endParaRPr lang="cs-CZ" sz="2000" smtClean="0"/>
          </a:p>
          <a:p>
            <a:pPr algn="ctr"/>
            <a:r>
              <a:rPr lang="cs-CZ" sz="2000" b="1" smtClean="0"/>
              <a:t>ale rehabilitovala by primární obtíž: jazykové plánování v mozku</a:t>
            </a:r>
            <a:r>
              <a:rPr lang="cs-CZ" sz="2000"/>
              <a:t> </a:t>
            </a:r>
            <a:r>
              <a:rPr lang="cs-CZ" sz="2000" smtClean="0"/>
              <a:t>- </a:t>
            </a:r>
          </a:p>
          <a:p>
            <a:pPr algn="ctr"/>
            <a:r>
              <a:rPr lang="cs-CZ" sz="2000" smtClean="0"/>
              <a:t>a tím vedla mj. k osvojení </a:t>
            </a:r>
            <a:r>
              <a:rPr lang="cs-CZ" sz="2000" b="1" smtClean="0"/>
              <a:t>psaní</a:t>
            </a:r>
            <a:r>
              <a:rPr lang="cs-CZ" sz="2000" smtClean="0"/>
              <a:t> a plné </a:t>
            </a:r>
            <a:r>
              <a:rPr lang="cs-CZ" sz="2000" b="1" smtClean="0"/>
              <a:t>gramotnosti</a:t>
            </a:r>
            <a:r>
              <a:rPr lang="cs-CZ" sz="2000" smtClean="0"/>
              <a:t>, </a:t>
            </a:r>
          </a:p>
          <a:p>
            <a:pPr algn="ctr"/>
            <a:r>
              <a:rPr lang="cs-CZ" sz="2000"/>
              <a:t>n</a:t>
            </a:r>
            <a:r>
              <a:rPr lang="cs-CZ" sz="2000" smtClean="0"/>
              <a:t>ezbytné ke vzdělávání a vyjadřování složitých myšlenek. 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5135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332656"/>
            <a:ext cx="8424935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u="sng" smtClean="0"/>
              <a:t>Vyvinuli jsme </a:t>
            </a:r>
            <a:r>
              <a:rPr lang="cs-CZ" sz="2400" b="1" u="sng" smtClean="0"/>
              <a:t>TGM</a:t>
            </a:r>
            <a:r>
              <a:rPr lang="cs-CZ" sz="2400" u="sng" smtClean="0"/>
              <a:t> – </a:t>
            </a:r>
            <a:r>
              <a:rPr lang="cs-CZ" sz="2400" b="1" u="sng" smtClean="0"/>
              <a:t>T</a:t>
            </a:r>
            <a:r>
              <a:rPr lang="cs-CZ" sz="2400" u="sng" smtClean="0"/>
              <a:t>erapii </a:t>
            </a:r>
            <a:r>
              <a:rPr lang="cs-CZ" sz="2400" b="1" u="sng" smtClean="0"/>
              <a:t>g</a:t>
            </a:r>
            <a:r>
              <a:rPr lang="cs-CZ" sz="2400" u="sng" smtClean="0"/>
              <a:t>rafickým </a:t>
            </a:r>
            <a:r>
              <a:rPr lang="cs-CZ" sz="2400" b="1" u="sng" smtClean="0"/>
              <a:t>m</a:t>
            </a:r>
            <a:r>
              <a:rPr lang="cs-CZ" sz="2400" u="sng" smtClean="0"/>
              <a:t>odem:</a:t>
            </a:r>
          </a:p>
          <a:p>
            <a:pPr algn="ctr"/>
            <a:endParaRPr lang="cs-CZ" sz="2400" u="sng" smtClean="0"/>
          </a:p>
          <a:p>
            <a:r>
              <a:rPr lang="cs-CZ" sz="2000" smtClean="0"/>
              <a:t>               - u </a:t>
            </a:r>
            <a:r>
              <a:rPr lang="cs-CZ" sz="2000" b="1" smtClean="0"/>
              <a:t>vývojové dysfázie malých dětí </a:t>
            </a:r>
            <a:r>
              <a:rPr lang="cs-CZ" sz="2000" smtClean="0"/>
              <a:t>plně rozvíjí </a:t>
            </a:r>
            <a:r>
              <a:rPr lang="cs-CZ" sz="2000" b="1" smtClean="0"/>
              <a:t>porozumění</a:t>
            </a:r>
            <a:r>
              <a:rPr lang="cs-CZ" sz="2000" smtClean="0"/>
              <a:t>, </a:t>
            </a:r>
          </a:p>
          <a:p>
            <a:r>
              <a:rPr lang="cs-CZ" sz="2000" smtClean="0"/>
              <a:t>               zdravou </a:t>
            </a:r>
            <a:r>
              <a:rPr lang="cs-CZ" sz="2000" b="1" smtClean="0"/>
              <a:t>gramatickou</a:t>
            </a:r>
            <a:r>
              <a:rPr lang="cs-CZ" sz="2000" smtClean="0"/>
              <a:t> </a:t>
            </a:r>
            <a:r>
              <a:rPr lang="cs-CZ" sz="2000" b="1" smtClean="0"/>
              <a:t>mluvu</a:t>
            </a:r>
            <a:r>
              <a:rPr lang="cs-CZ" sz="2000" smtClean="0"/>
              <a:t>, preventuje dyslexii a dysgrafii </a:t>
            </a:r>
          </a:p>
          <a:p>
            <a:endParaRPr lang="cs-CZ" sz="2000" smtClean="0"/>
          </a:p>
          <a:p>
            <a:pPr algn="ctr"/>
            <a:r>
              <a:rPr lang="cs-CZ" sz="2000"/>
              <a:t>U</a:t>
            </a:r>
            <a:r>
              <a:rPr lang="cs-CZ" sz="2000" smtClean="0"/>
              <a:t> dalších diagnóz kromě pokusů zlepšit mluvenou řeč </a:t>
            </a:r>
            <a:r>
              <a:rPr lang="cs-CZ" sz="2000" u="sng" smtClean="0"/>
              <a:t>zlepšuje i řeč psanou </a:t>
            </a:r>
          </a:p>
          <a:p>
            <a:pPr algn="ctr"/>
            <a:r>
              <a:rPr lang="cs-CZ" sz="2000" smtClean="0"/>
              <a:t>či dokonce přivádí </a:t>
            </a:r>
            <a:r>
              <a:rPr lang="cs-CZ" sz="2000" u="sng" smtClean="0"/>
              <a:t>ke gramotnosti</a:t>
            </a:r>
            <a:r>
              <a:rPr lang="cs-CZ" sz="2000" smtClean="0"/>
              <a:t> lidi původně negramotné:</a:t>
            </a:r>
          </a:p>
          <a:p>
            <a:endParaRPr lang="cs-CZ" sz="2000" smtClean="0"/>
          </a:p>
          <a:p>
            <a:pPr marL="342900" indent="-342900" algn="ctr">
              <a:buFontTx/>
              <a:buChar char="-"/>
            </a:pPr>
            <a:r>
              <a:rPr lang="cs-CZ" sz="2000" smtClean="0"/>
              <a:t>u </a:t>
            </a:r>
            <a:r>
              <a:rPr lang="cs-CZ" sz="2000" b="1" smtClean="0"/>
              <a:t>afázie</a:t>
            </a:r>
            <a:r>
              <a:rPr lang="cs-CZ" sz="2000" smtClean="0"/>
              <a:t> poskytuje také rehabilitaci </a:t>
            </a:r>
            <a:r>
              <a:rPr lang="cs-CZ" sz="2000" b="1" smtClean="0"/>
              <a:t>psané řeči</a:t>
            </a:r>
            <a:endParaRPr lang="cs-CZ" sz="2000"/>
          </a:p>
          <a:p>
            <a:pPr algn="ctr"/>
            <a:endParaRPr lang="cs-CZ" sz="2000" smtClean="0"/>
          </a:p>
          <a:p>
            <a:pPr algn="ctr"/>
            <a:r>
              <a:rPr lang="cs-CZ" sz="2000" smtClean="0"/>
              <a:t>- u </a:t>
            </a:r>
            <a:r>
              <a:rPr lang="cs-CZ" sz="2000" b="1" smtClean="0"/>
              <a:t>orální dyspraxie </a:t>
            </a:r>
            <a:r>
              <a:rPr lang="cs-CZ" sz="2000" smtClean="0"/>
              <a:t>kompenzuje přidruženou </a:t>
            </a:r>
            <a:r>
              <a:rPr lang="cs-CZ" sz="2000" b="1" smtClean="0"/>
              <a:t>motorickou dyspraxii </a:t>
            </a:r>
          </a:p>
          <a:p>
            <a:pPr algn="ctr"/>
            <a:r>
              <a:rPr lang="cs-CZ" sz="2000" smtClean="0"/>
              <a:t>(tj. neefektivní výuku psaní rukou), přivádí ke </a:t>
            </a:r>
            <a:r>
              <a:rPr lang="cs-CZ" sz="2000" b="1" smtClean="0"/>
              <a:t>gramotnost</a:t>
            </a:r>
            <a:r>
              <a:rPr lang="cs-CZ" sz="2000" smtClean="0"/>
              <a:t>i navzdory těžkým vnitřněřečovým obtížím, </a:t>
            </a:r>
            <a:r>
              <a:rPr lang="cs-CZ" sz="2000" b="1" smtClean="0"/>
              <a:t>zlepšuje </a:t>
            </a:r>
            <a:r>
              <a:rPr lang="cs-CZ" sz="2000" smtClean="0"/>
              <a:t>též</a:t>
            </a:r>
            <a:r>
              <a:rPr lang="cs-CZ" sz="2000" b="1" smtClean="0"/>
              <a:t> </a:t>
            </a:r>
            <a:r>
              <a:rPr lang="cs-CZ" sz="2000" smtClean="0"/>
              <a:t>velmi nesrozumitelnou </a:t>
            </a:r>
            <a:r>
              <a:rPr lang="cs-CZ" sz="2000" b="1" smtClean="0"/>
              <a:t>výslovnost</a:t>
            </a:r>
          </a:p>
          <a:p>
            <a:pPr algn="ctr"/>
            <a:endParaRPr lang="cs-CZ" sz="2000" smtClean="0"/>
          </a:p>
          <a:p>
            <a:pPr marL="342900" indent="-342900" algn="ctr">
              <a:buFontTx/>
              <a:buChar char="-"/>
            </a:pPr>
            <a:r>
              <a:rPr lang="cs-CZ" sz="2000" smtClean="0"/>
              <a:t>u </a:t>
            </a:r>
            <a:r>
              <a:rPr lang="cs-CZ" sz="2000" b="1" smtClean="0"/>
              <a:t>vývojové anartrie </a:t>
            </a:r>
            <a:r>
              <a:rPr lang="cs-CZ" sz="2000" smtClean="0"/>
              <a:t>celoživotně nemluvících lidí nenabízí pouze neplnohodnotné alternativně komunikační možnosti v podobě obrázků, </a:t>
            </a:r>
          </a:p>
          <a:p>
            <a:pPr algn="ctr"/>
            <a:r>
              <a:rPr lang="cs-CZ" sz="2000" smtClean="0"/>
              <a:t>ale učí </a:t>
            </a:r>
            <a:r>
              <a:rPr lang="cs-CZ" sz="2000" b="1" smtClean="0"/>
              <a:t>plné gramotnosti </a:t>
            </a:r>
            <a:r>
              <a:rPr lang="cs-CZ" sz="2000" smtClean="0"/>
              <a:t>k vyjádření složitých obsahů lidské mysli</a:t>
            </a:r>
            <a:endParaRPr lang="cs-CZ" sz="2000" b="1" smtClean="0">
              <a:solidFill>
                <a:srgbClr val="0070C0"/>
              </a:solidFill>
            </a:endParaRPr>
          </a:p>
          <a:p>
            <a:pPr algn="ctr"/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3776336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0803" y="-27384"/>
            <a:ext cx="4516356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u="sng" smtClean="0"/>
              <a:t>TGM</a:t>
            </a:r>
            <a:r>
              <a:rPr lang="cs-CZ" u="sng" smtClean="0"/>
              <a:t> je založena</a:t>
            </a:r>
          </a:p>
          <a:p>
            <a:endParaRPr lang="cs-CZ"/>
          </a:p>
          <a:p>
            <a:r>
              <a:rPr lang="cs-CZ" smtClean="0"/>
              <a:t>na předpokladu </a:t>
            </a:r>
            <a:r>
              <a:rPr lang="cs-CZ" b="1" smtClean="0"/>
              <a:t>špatné analýzy a vnitřněřečové výbavnosti fonologických (zvukových) sekvencí.</a:t>
            </a:r>
          </a:p>
          <a:p>
            <a:endParaRPr lang="cs-CZ"/>
          </a:p>
          <a:p>
            <a:r>
              <a:rPr lang="cs-CZ"/>
              <a:t>D</a:t>
            </a:r>
            <a:r>
              <a:rPr lang="cs-CZ" smtClean="0"/>
              <a:t>eficit je </a:t>
            </a:r>
            <a:r>
              <a:rPr lang="cs-CZ" b="1" smtClean="0"/>
              <a:t>třeba rehabilitovat grafémovým</a:t>
            </a:r>
          </a:p>
          <a:p>
            <a:r>
              <a:rPr lang="cs-CZ" b="1" smtClean="0"/>
              <a:t>(písemným) podkladem</a:t>
            </a:r>
            <a:r>
              <a:rPr lang="cs-CZ" smtClean="0"/>
              <a:t>, který se zvukovými </a:t>
            </a:r>
          </a:p>
          <a:p>
            <a:r>
              <a:rPr lang="cs-CZ" smtClean="0"/>
              <a:t>sekvencemi (někdy problematicky) koresponduje. </a:t>
            </a:r>
          </a:p>
          <a:p>
            <a:endParaRPr lang="cs-CZ"/>
          </a:p>
          <a:p>
            <a:r>
              <a:rPr lang="cs-CZ" smtClean="0"/>
              <a:t>Fonologický (zvukový) kód je potřeba </a:t>
            </a:r>
          </a:p>
          <a:p>
            <a:r>
              <a:rPr lang="cs-CZ" b="1" smtClean="0"/>
              <a:t>simultánně</a:t>
            </a:r>
            <a:r>
              <a:rPr lang="cs-CZ" smtClean="0"/>
              <a:t> podpořit vizuálně prostorovým kódem (písmem). </a:t>
            </a:r>
            <a:r>
              <a:rPr lang="cs-CZ" b="1" smtClean="0"/>
              <a:t>Písmo musí být zobrazeno tak, aby zvuk pomohlo analyzovat i vybavit.</a:t>
            </a:r>
          </a:p>
          <a:p>
            <a:endParaRPr lang="cs-CZ" b="1"/>
          </a:p>
          <a:p>
            <a:r>
              <a:rPr lang="cs-CZ" smtClean="0"/>
              <a:t>Základní zvuková sekvence je </a:t>
            </a:r>
            <a:r>
              <a:rPr lang="cs-CZ" b="1" smtClean="0"/>
              <a:t>slabika</a:t>
            </a:r>
            <a:r>
              <a:rPr lang="cs-CZ" smtClean="0"/>
              <a:t>.</a:t>
            </a:r>
          </a:p>
          <a:p>
            <a:r>
              <a:rPr lang="cs-CZ" smtClean="0"/>
              <a:t>Slabika je vniřně tvořena </a:t>
            </a:r>
            <a:r>
              <a:rPr lang="cs-CZ" b="1" smtClean="0"/>
              <a:t>vokálem</a:t>
            </a:r>
            <a:r>
              <a:rPr lang="cs-CZ" smtClean="0"/>
              <a:t> (samohláskou), kolem kterého jsou uspořádány </a:t>
            </a:r>
            <a:r>
              <a:rPr lang="cs-CZ" b="1" smtClean="0"/>
              <a:t>konsonanty</a:t>
            </a:r>
            <a:r>
              <a:rPr lang="cs-CZ" smtClean="0"/>
              <a:t> (souhlásky).</a:t>
            </a:r>
          </a:p>
          <a:p>
            <a:endParaRPr lang="cs-CZ"/>
          </a:p>
          <a:p>
            <a:r>
              <a:rPr lang="cs-CZ" smtClean="0"/>
              <a:t>Slabičnou stavbu lze dobře zobrazit, pokud ji </a:t>
            </a:r>
            <a:r>
              <a:rPr lang="cs-CZ" b="1" smtClean="0"/>
              <a:t>vnitřně barevně distribuujeme </a:t>
            </a:r>
            <a:r>
              <a:rPr lang="cs-CZ" smtClean="0"/>
              <a:t>– na </a:t>
            </a:r>
            <a:r>
              <a:rPr lang="cs-CZ" b="1" smtClean="0">
                <a:solidFill>
                  <a:srgbClr val="FF0000"/>
                </a:solidFill>
              </a:rPr>
              <a:t>červený</a:t>
            </a:r>
            <a:r>
              <a:rPr lang="cs-CZ" smtClean="0"/>
              <a:t> </a:t>
            </a:r>
            <a:r>
              <a:rPr lang="cs-CZ" b="1" smtClean="0"/>
              <a:t>vokál</a:t>
            </a:r>
            <a:r>
              <a:rPr lang="cs-CZ" smtClean="0"/>
              <a:t> a </a:t>
            </a:r>
            <a:r>
              <a:rPr lang="cs-CZ" b="1" smtClean="0">
                <a:solidFill>
                  <a:srgbClr val="0070C0"/>
                </a:solidFill>
              </a:rPr>
              <a:t>modrý</a:t>
            </a:r>
            <a:r>
              <a:rPr lang="cs-CZ" smtClean="0"/>
              <a:t> </a:t>
            </a:r>
            <a:r>
              <a:rPr lang="cs-CZ" b="1" smtClean="0"/>
              <a:t>konsonant</a:t>
            </a:r>
            <a:r>
              <a:rPr lang="cs-CZ" smtClean="0"/>
              <a:t>. Odtud název nástroje </a:t>
            </a:r>
            <a:r>
              <a:rPr lang="cs-CZ" sz="2000" b="1" smtClean="0">
                <a:solidFill>
                  <a:srgbClr val="0070C0"/>
                </a:solidFill>
              </a:rPr>
              <a:t>V</a:t>
            </a:r>
            <a:r>
              <a:rPr lang="cs-CZ" sz="2000" b="1" smtClean="0">
                <a:solidFill>
                  <a:srgbClr val="FF0000"/>
                </a:solidFill>
              </a:rPr>
              <a:t>o</a:t>
            </a:r>
            <a:r>
              <a:rPr lang="cs-CZ" sz="2000" b="1" smtClean="0">
                <a:solidFill>
                  <a:srgbClr val="0070C0"/>
                </a:solidFill>
              </a:rPr>
              <a:t>C</a:t>
            </a:r>
            <a:r>
              <a:rPr lang="cs-CZ" sz="2000" b="1" smtClean="0">
                <a:solidFill>
                  <a:srgbClr val="FF0000"/>
                </a:solidFill>
              </a:rPr>
              <a:t>o</a:t>
            </a:r>
            <a:r>
              <a:rPr lang="cs-CZ" sz="2000" b="1" smtClean="0">
                <a:solidFill>
                  <a:srgbClr val="0070C0"/>
                </a:solidFill>
              </a:rPr>
              <a:t>N</a:t>
            </a:r>
            <a:r>
              <a:rPr lang="cs-CZ" smtClean="0"/>
              <a:t>.</a:t>
            </a:r>
            <a:endParaRPr lang="cs-CZ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-171400"/>
            <a:ext cx="4968552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004048" y="5763269"/>
            <a:ext cx="39639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                     SIMULTÁNNÍ</a:t>
            </a:r>
          </a:p>
          <a:p>
            <a:r>
              <a:rPr lang="cs-CZ" smtClean="0"/>
              <a:t>ZPROSTŘEDKOVÁNÍ PROBLEMATIČNOSTI</a:t>
            </a:r>
          </a:p>
          <a:p>
            <a:r>
              <a:rPr lang="cs-CZ" smtClean="0"/>
              <a:t>KORESPONDENCE </a:t>
            </a:r>
            <a:r>
              <a:rPr lang="cs-CZ" b="1" smtClean="0"/>
              <a:t>FONÉM-GRAFÉM</a:t>
            </a:r>
            <a:endParaRPr lang="cs-CZ" b="1"/>
          </a:p>
        </p:txBody>
      </p:sp>
    </p:spTree>
    <p:extLst>
      <p:ext uri="{BB962C8B-B14F-4D97-AF65-F5344CB8AC3E}">
        <p14:creationId xmlns:p14="http://schemas.microsoft.com/office/powerpoint/2010/main" val="1995034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57398"/>
            <a:ext cx="86035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Rehabilitaci </a:t>
            </a:r>
            <a:r>
              <a:rPr lang="cs-CZ" b="1" smtClean="0"/>
              <a:t>TGM</a:t>
            </a:r>
            <a:r>
              <a:rPr lang="cs-CZ" smtClean="0"/>
              <a:t> poskytujeme už velmi </a:t>
            </a:r>
            <a:r>
              <a:rPr lang="cs-CZ" b="1" smtClean="0"/>
              <a:t>malým nerozumějícím dětem s vývojovou dysfázií</a:t>
            </a:r>
          </a:p>
          <a:p>
            <a:endParaRPr lang="cs-CZ"/>
          </a:p>
          <a:p>
            <a:endParaRPr lang="cs-CZ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00136"/>
            <a:ext cx="4739528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92591" y="3298852"/>
            <a:ext cx="8774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Efekt je velmi velký - viz </a:t>
            </a:r>
            <a:r>
              <a:rPr lang="cs-CZ" sz="2400" b="1" smtClean="0">
                <a:solidFill>
                  <a:srgbClr val="00B0F0"/>
                </a:solidFill>
              </a:rPr>
              <a:t>V</a:t>
            </a:r>
            <a:r>
              <a:rPr lang="cs-CZ" sz="2400" b="1" smtClean="0">
                <a:solidFill>
                  <a:srgbClr val="FF0000"/>
                </a:solidFill>
              </a:rPr>
              <a:t>o</a:t>
            </a:r>
            <a:r>
              <a:rPr lang="cs-CZ" sz="2400" b="1" smtClean="0">
                <a:solidFill>
                  <a:srgbClr val="00B0F0"/>
                </a:solidFill>
              </a:rPr>
              <a:t>C</a:t>
            </a:r>
            <a:r>
              <a:rPr lang="cs-CZ" sz="2400" b="1" smtClean="0">
                <a:solidFill>
                  <a:srgbClr val="FF0000"/>
                </a:solidFill>
              </a:rPr>
              <a:t>o</a:t>
            </a:r>
            <a:r>
              <a:rPr lang="cs-CZ" sz="2400" b="1" smtClean="0">
                <a:solidFill>
                  <a:srgbClr val="00B0F0"/>
                </a:solidFill>
              </a:rPr>
              <a:t>N</a:t>
            </a:r>
            <a:r>
              <a:rPr lang="cs-CZ" sz="2400" smtClean="0"/>
              <a:t> </a:t>
            </a:r>
            <a:r>
              <a:rPr lang="cs-CZ" sz="2400" b="1" smtClean="0"/>
              <a:t>Basic</a:t>
            </a:r>
            <a:r>
              <a:rPr lang="cs-CZ" sz="2400" smtClean="0"/>
              <a:t> </a:t>
            </a:r>
            <a:r>
              <a:rPr lang="cs-CZ" smtClean="0"/>
              <a:t>(→ začnou rozumět a </a:t>
            </a:r>
            <a:r>
              <a:rPr lang="cs-CZ" b="1" smtClean="0"/>
              <a:t>samy</a:t>
            </a:r>
            <a:r>
              <a:rPr lang="cs-CZ" smtClean="0"/>
              <a:t> správně gram. </a:t>
            </a:r>
            <a:r>
              <a:rPr lang="cs-CZ" b="1" smtClean="0"/>
              <a:t>mluvit</a:t>
            </a:r>
            <a:r>
              <a:rPr lang="cs-CZ" smtClean="0"/>
              <a:t>) </a:t>
            </a:r>
            <a:endParaRPr lang="cs-CZ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17032"/>
            <a:ext cx="5377993" cy="303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96719" y="2492896"/>
            <a:ext cx="579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smtClean="0"/>
              <a:t>foto</a:t>
            </a:r>
            <a:endParaRPr lang="cs-CZ" b="1"/>
          </a:p>
        </p:txBody>
      </p:sp>
      <p:sp>
        <p:nvSpPr>
          <p:cNvPr id="6" name="TextovéPole 5"/>
          <p:cNvSpPr txBox="1"/>
          <p:nvPr/>
        </p:nvSpPr>
        <p:spPr>
          <a:xfrm>
            <a:off x="111119" y="5949280"/>
            <a:ext cx="579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smtClean="0"/>
              <a:t>foto</a:t>
            </a:r>
            <a:endParaRPr lang="cs-CZ" b="1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044" y="1193705"/>
            <a:ext cx="3476068" cy="1955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6732240" y="575208"/>
            <a:ext cx="2495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(hra, epizodické scénáře,</a:t>
            </a:r>
          </a:p>
          <a:p>
            <a:r>
              <a:rPr lang="cs-CZ" smtClean="0"/>
              <a:t>  konstrukční gramatika)</a:t>
            </a:r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5940152" y="5827978"/>
            <a:ext cx="33955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(„vedlejší" efekt – správně </a:t>
            </a:r>
            <a:r>
              <a:rPr lang="cs-CZ" b="1" smtClean="0"/>
              <a:t>píšou</a:t>
            </a:r>
            <a:r>
              <a:rPr lang="cs-CZ" smtClean="0"/>
              <a:t>;</a:t>
            </a:r>
          </a:p>
          <a:p>
            <a:r>
              <a:rPr lang="cs-CZ" smtClean="0"/>
              <a:t> přechod na běžné černé psaní</a:t>
            </a:r>
          </a:p>
          <a:p>
            <a:r>
              <a:rPr lang="cs-CZ" smtClean="0"/>
              <a:t>následně nepředstavuje problém)</a:t>
            </a:r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5705212" y="796062"/>
            <a:ext cx="579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smtClean="0"/>
              <a:t>foto</a:t>
            </a:r>
            <a:endParaRPr lang="cs-CZ" b="1"/>
          </a:p>
        </p:txBody>
      </p:sp>
    </p:spTree>
    <p:extLst>
      <p:ext uri="{BB962C8B-B14F-4D97-AF65-F5344CB8AC3E}">
        <p14:creationId xmlns:p14="http://schemas.microsoft.com/office/powerpoint/2010/main" val="519201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06297" y="116632"/>
            <a:ext cx="7056784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                                                  </a:t>
            </a:r>
            <a:r>
              <a:rPr lang="cs-CZ" b="1" u="sng" dirty="0" smtClean="0"/>
              <a:t>Klíčový postup TGM:</a:t>
            </a:r>
          </a:p>
          <a:p>
            <a:endParaRPr lang="cs-CZ" dirty="0"/>
          </a:p>
          <a:p>
            <a:r>
              <a:rPr lang="cs-CZ" dirty="0" smtClean="0"/>
              <a:t>                                                                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b="1" dirty="0" smtClean="0"/>
              <a:t>fota</a:t>
            </a:r>
            <a:r>
              <a:rPr lang="cs-CZ" dirty="0" smtClean="0"/>
              <a:t> 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                                                              </a:t>
            </a:r>
          </a:p>
          <a:p>
            <a:r>
              <a:rPr lang="cs-CZ"/>
              <a:t> </a:t>
            </a:r>
            <a:r>
              <a:rPr lang="cs-CZ" smtClean="0"/>
              <a:t>                                        </a:t>
            </a:r>
            <a:r>
              <a:rPr lang="cs-CZ" sz="2800" b="1" smtClean="0">
                <a:solidFill>
                  <a:srgbClr val="C00000"/>
                </a:solidFill>
              </a:rPr>
              <a:t>video →</a:t>
            </a:r>
          </a:p>
          <a:p>
            <a:endParaRPr lang="cs-CZ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08720"/>
            <a:ext cx="2396862" cy="2083172"/>
          </a:xfrm>
          <a:prstGeom prst="rect">
            <a:avLst/>
          </a:prstGeom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620689"/>
            <a:ext cx="4807501" cy="2756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558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259632" y="889844"/>
            <a:ext cx="69127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PROBLÉM</a:t>
            </a:r>
            <a:r>
              <a:rPr lang="cs-CZ" dirty="0"/>
              <a:t> spočíval v tom, že </a:t>
            </a:r>
            <a:r>
              <a:rPr lang="cs-CZ" b="1" dirty="0"/>
              <a:t>pro tento typ rehabilitace neexistoval nástroj</a:t>
            </a:r>
            <a:r>
              <a:rPr lang="cs-CZ" dirty="0"/>
              <a:t>,</a:t>
            </a:r>
          </a:p>
          <a:p>
            <a:pPr algn="ctr"/>
            <a:r>
              <a:rPr lang="cs-CZ" dirty="0"/>
              <a:t>který by lidem s jazykovým hendikepem ihned dával</a:t>
            </a:r>
            <a:r>
              <a:rPr lang="cs-CZ" b="1" dirty="0"/>
              <a:t> </a:t>
            </a:r>
          </a:p>
          <a:p>
            <a:pPr algn="ctr"/>
            <a:r>
              <a:rPr lang="cs-CZ" b="1" dirty="0"/>
              <a:t>zpětnou vazbu o nabytých dovednostech</a:t>
            </a:r>
            <a:r>
              <a:rPr lang="cs-CZ" dirty="0"/>
              <a:t>, </a:t>
            </a:r>
          </a:p>
          <a:p>
            <a:pPr algn="ctr"/>
            <a:r>
              <a:rPr lang="cs-CZ" dirty="0"/>
              <a:t>umožňoval jim </a:t>
            </a:r>
            <a:r>
              <a:rPr lang="cs-CZ" b="1" dirty="0"/>
              <a:t>samostatný</a:t>
            </a:r>
            <a:r>
              <a:rPr lang="cs-CZ" dirty="0"/>
              <a:t> trénink psaní </a:t>
            </a:r>
          </a:p>
          <a:p>
            <a:pPr algn="ctr"/>
            <a:r>
              <a:rPr lang="cs-CZ" dirty="0"/>
              <a:t>a v neposlední řadě sloužil také jako </a:t>
            </a:r>
            <a:r>
              <a:rPr lang="cs-CZ" b="1" dirty="0"/>
              <a:t>dobrý komunikátor s hlasovým výstupem</a:t>
            </a:r>
          </a:p>
          <a:p>
            <a:pPr algn="ctr"/>
            <a:r>
              <a:rPr lang="cs-CZ" dirty="0"/>
              <a:t>pro nemluvící lidi s vývojovou anartrií, a to s dobrými ovládacími možnostmi komunikátoru, </a:t>
            </a:r>
          </a:p>
          <a:p>
            <a:pPr algn="ctr"/>
            <a:r>
              <a:rPr lang="cs-CZ" dirty="0"/>
              <a:t>možnostmi opravovat své chyby, učit se rozvíjet jazyk </a:t>
            </a:r>
            <a:r>
              <a:rPr lang="cs-CZ" b="1" dirty="0"/>
              <a:t>s podvědomou vizuální oporou </a:t>
            </a:r>
          </a:p>
          <a:p>
            <a:pPr algn="ctr"/>
            <a:r>
              <a:rPr lang="cs-CZ" dirty="0"/>
              <a:t>                                     pro kotvení nabývaných dovedností o gramatické správnosti. </a:t>
            </a:r>
          </a:p>
          <a:p>
            <a:endParaRPr lang="cs-CZ" dirty="0"/>
          </a:p>
          <a:p>
            <a:pPr algn="ctr"/>
            <a:r>
              <a:rPr lang="cs-CZ" b="1" dirty="0">
                <a:solidFill>
                  <a:srgbClr val="B88C00"/>
                </a:solidFill>
              </a:rPr>
              <a:t>Dosavadní možnosti rehabilitačně komunikačních softwarů</a:t>
            </a:r>
          </a:p>
          <a:p>
            <a:pPr algn="ctr"/>
            <a:r>
              <a:rPr lang="cs-CZ" b="1" dirty="0">
                <a:solidFill>
                  <a:srgbClr val="B88C00"/>
                </a:solidFill>
              </a:rPr>
              <a:t>                     a také tzv. „komunikátorů“ v ČR  </a:t>
            </a:r>
          </a:p>
        </p:txBody>
      </p:sp>
    </p:spTree>
    <p:extLst>
      <p:ext uri="{BB962C8B-B14F-4D97-AF65-F5344CB8AC3E}">
        <p14:creationId xmlns:p14="http://schemas.microsoft.com/office/powerpoint/2010/main" val="654142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-12299" y="25469"/>
            <a:ext cx="9392699" cy="57246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Bylo třeba vyvinout lepší nástroj s červenomodrým textovým editorem </a:t>
            </a:r>
            <a:r>
              <a:rPr lang="cs-CZ" b="1" smtClean="0">
                <a:solidFill>
                  <a:srgbClr val="00B0F0"/>
                </a:solidFill>
              </a:rPr>
              <a:t>V</a:t>
            </a:r>
            <a:r>
              <a:rPr lang="cs-CZ" b="1" smtClean="0">
                <a:solidFill>
                  <a:srgbClr val="FF0000"/>
                </a:solidFill>
              </a:rPr>
              <a:t>o</a:t>
            </a:r>
            <a:r>
              <a:rPr lang="cs-CZ" b="1" smtClean="0">
                <a:solidFill>
                  <a:srgbClr val="00B0F0"/>
                </a:solidFill>
              </a:rPr>
              <a:t>C</a:t>
            </a:r>
            <a:r>
              <a:rPr lang="cs-CZ" b="1" smtClean="0">
                <a:solidFill>
                  <a:srgbClr val="FF0000"/>
                </a:solidFill>
              </a:rPr>
              <a:t>o</a:t>
            </a:r>
            <a:r>
              <a:rPr lang="cs-CZ" b="1" smtClean="0">
                <a:solidFill>
                  <a:srgbClr val="00B0F0"/>
                </a:solidFill>
              </a:rPr>
              <a:t>N</a:t>
            </a:r>
            <a:r>
              <a:rPr lang="cs-CZ" smtClean="0"/>
              <a:t> </a:t>
            </a:r>
            <a:r>
              <a:rPr lang="cs-CZ" b="1" smtClean="0"/>
              <a:t>Basic </a:t>
            </a:r>
          </a:p>
          <a:p>
            <a:r>
              <a:rPr lang="cs-CZ" smtClean="0"/>
              <a:t>(</a:t>
            </a:r>
            <a:r>
              <a:rPr lang="cs-CZ" b="1" smtClean="0"/>
              <a:t>pro děti s vývojovou dysfázií </a:t>
            </a:r>
            <a:r>
              <a:rPr lang="cs-CZ" smtClean="0"/>
              <a:t>– viz ukázka výše).</a:t>
            </a:r>
            <a:r>
              <a:rPr lang="cs-CZ" b="1" smtClean="0"/>
              <a:t>  </a:t>
            </a:r>
            <a:r>
              <a:rPr lang="cs-CZ" smtClean="0"/>
              <a:t> </a:t>
            </a:r>
          </a:p>
          <a:p>
            <a:endParaRPr lang="cs-CZ"/>
          </a:p>
          <a:p>
            <a:r>
              <a:rPr lang="cs-CZ" smtClean="0"/>
              <a:t>Pro</a:t>
            </a:r>
            <a:r>
              <a:rPr lang="cs-CZ" b="1" smtClean="0"/>
              <a:t> nesrozumitelně mluvící lidi (s orální dyspraxií)</a:t>
            </a:r>
          </a:p>
          <a:p>
            <a:r>
              <a:rPr lang="cs-CZ" smtClean="0"/>
              <a:t>nebo </a:t>
            </a:r>
            <a:r>
              <a:rPr lang="cs-CZ" b="1" smtClean="0"/>
              <a:t>celoživotně nemluvící lidi (s vývojovou anartrií) </a:t>
            </a:r>
            <a:r>
              <a:rPr lang="cs-CZ" smtClean="0"/>
              <a:t>navíc</a:t>
            </a:r>
            <a:r>
              <a:rPr lang="cs-CZ" b="1" smtClean="0"/>
              <a:t> </a:t>
            </a:r>
            <a:r>
              <a:rPr lang="cs-CZ" smtClean="0"/>
              <a:t>obohatit červenomodrý textový editor</a:t>
            </a:r>
          </a:p>
          <a:p>
            <a:r>
              <a:rPr lang="cs-CZ" smtClean="0"/>
              <a:t> </a:t>
            </a:r>
            <a:r>
              <a:rPr lang="cs-CZ" b="1" smtClean="0">
                <a:solidFill>
                  <a:srgbClr val="00B0F0"/>
                </a:solidFill>
              </a:rPr>
              <a:t>V</a:t>
            </a:r>
            <a:r>
              <a:rPr lang="cs-CZ" b="1" smtClean="0">
                <a:solidFill>
                  <a:srgbClr val="FF0000"/>
                </a:solidFill>
              </a:rPr>
              <a:t>o</a:t>
            </a:r>
            <a:r>
              <a:rPr lang="cs-CZ" b="1" smtClean="0">
                <a:solidFill>
                  <a:srgbClr val="00B0F0"/>
                </a:solidFill>
              </a:rPr>
              <a:t>C</a:t>
            </a:r>
            <a:r>
              <a:rPr lang="cs-CZ" b="1" smtClean="0">
                <a:solidFill>
                  <a:srgbClr val="FF0000"/>
                </a:solidFill>
              </a:rPr>
              <a:t>o</a:t>
            </a:r>
            <a:r>
              <a:rPr lang="cs-CZ" b="1" smtClean="0">
                <a:solidFill>
                  <a:srgbClr val="00B0F0"/>
                </a:solidFill>
              </a:rPr>
              <a:t>N </a:t>
            </a:r>
            <a:r>
              <a:rPr lang="cs-CZ" u="sng" smtClean="0"/>
              <a:t>o </a:t>
            </a:r>
            <a:r>
              <a:rPr lang="cs-CZ" b="1" u="sng" smtClean="0"/>
              <a:t>kvalitnější podporu technologií</a:t>
            </a:r>
            <a:r>
              <a:rPr lang="cs-CZ" b="1" u="sng"/>
              <a:t> </a:t>
            </a:r>
            <a:r>
              <a:rPr lang="cs-CZ" b="1" u="sng" smtClean="0"/>
              <a:t>převodu textu na řeč</a:t>
            </a:r>
            <a:r>
              <a:rPr lang="cs-CZ" b="1" smtClean="0"/>
              <a:t>, </a:t>
            </a:r>
          </a:p>
          <a:p>
            <a:r>
              <a:rPr lang="cs-CZ" b="1"/>
              <a:t> </a:t>
            </a:r>
            <a:r>
              <a:rPr lang="cs-CZ" b="1" smtClean="0"/>
              <a:t>                tj. vyvinout skutečný KOMUNIKÁTOR</a:t>
            </a:r>
          </a:p>
          <a:p>
            <a:r>
              <a:rPr lang="cs-CZ" smtClean="0"/>
              <a:t>                 s vysokou podporou možností ovládání </a:t>
            </a:r>
          </a:p>
          <a:p>
            <a:r>
              <a:rPr lang="cs-CZ" smtClean="0"/>
              <a:t>technologií hlasových výstupů → vyvinout</a:t>
            </a:r>
            <a:r>
              <a:rPr lang="cs-CZ" b="1" smtClean="0">
                <a:solidFill>
                  <a:srgbClr val="00B0F0"/>
                </a:solidFill>
              </a:rPr>
              <a:t> </a:t>
            </a:r>
            <a:r>
              <a:rPr lang="cs-CZ" sz="2400" b="1" smtClean="0">
                <a:solidFill>
                  <a:srgbClr val="00B0F0"/>
                </a:solidFill>
              </a:rPr>
              <a:t>V</a:t>
            </a:r>
            <a:r>
              <a:rPr lang="cs-CZ" sz="2400" b="1" smtClean="0">
                <a:solidFill>
                  <a:srgbClr val="FF0000"/>
                </a:solidFill>
              </a:rPr>
              <a:t>o</a:t>
            </a:r>
            <a:r>
              <a:rPr lang="cs-CZ" sz="2400" b="1" smtClean="0">
                <a:solidFill>
                  <a:srgbClr val="00B0F0"/>
                </a:solidFill>
              </a:rPr>
              <a:t>C</a:t>
            </a:r>
            <a:r>
              <a:rPr lang="cs-CZ" sz="2400" b="1" smtClean="0">
                <a:solidFill>
                  <a:srgbClr val="FF0000"/>
                </a:solidFill>
              </a:rPr>
              <a:t>o</a:t>
            </a:r>
            <a:r>
              <a:rPr lang="cs-CZ" sz="2400" b="1" smtClean="0">
                <a:solidFill>
                  <a:srgbClr val="00B0F0"/>
                </a:solidFill>
              </a:rPr>
              <a:t>N </a:t>
            </a:r>
            <a:r>
              <a:rPr lang="cs-CZ" sz="2400" b="1" smtClean="0"/>
              <a:t>Voice</a:t>
            </a:r>
          </a:p>
          <a:p>
            <a:endParaRPr lang="cs-CZ"/>
          </a:p>
          <a:p>
            <a:endParaRPr lang="cs-CZ" smtClean="0"/>
          </a:p>
          <a:p>
            <a:endParaRPr lang="cs-CZ"/>
          </a:p>
          <a:p>
            <a:endParaRPr lang="cs-CZ" smtClean="0"/>
          </a:p>
          <a:p>
            <a:endParaRPr lang="cs-CZ"/>
          </a:p>
          <a:p>
            <a:endParaRPr lang="cs-CZ" smtClean="0"/>
          </a:p>
          <a:p>
            <a:endParaRPr lang="cs-CZ" smtClean="0"/>
          </a:p>
          <a:p>
            <a:endParaRPr lang="cs-CZ"/>
          </a:p>
          <a:p>
            <a:endParaRPr lang="cs-CZ" smtClean="0"/>
          </a:p>
          <a:p>
            <a:endParaRPr lang="cs-CZ" smtClean="0"/>
          </a:p>
          <a:p>
            <a:endParaRPr lang="cs-CZ"/>
          </a:p>
        </p:txBody>
      </p:sp>
      <p:pic>
        <p:nvPicPr>
          <p:cNvPr id="3" name="Obrázek 2" descr="C:\Users\radkamajer\Pictures\P224035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87791"/>
            <a:ext cx="5464884" cy="3438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14" y="1771703"/>
            <a:ext cx="2804342" cy="4987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83568" y="6415946"/>
            <a:ext cx="4970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/>
              <a:t>n</a:t>
            </a:r>
            <a:r>
              <a:rPr lang="cs-CZ" b="1" smtClean="0"/>
              <a:t>emluvící lidé s vývojovou anartrií                   fota</a:t>
            </a:r>
            <a:endParaRPr lang="cs-CZ" b="1"/>
          </a:p>
        </p:txBody>
      </p:sp>
    </p:spTree>
    <p:extLst>
      <p:ext uri="{BB962C8B-B14F-4D97-AF65-F5344CB8AC3E}">
        <p14:creationId xmlns:p14="http://schemas.microsoft.com/office/powerpoint/2010/main" val="3661808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-27384"/>
            <a:ext cx="9108504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u="sng" smtClean="0">
                <a:solidFill>
                  <a:srgbClr val="FF0000"/>
                </a:solidFill>
              </a:rPr>
              <a:t>Výhody</a:t>
            </a:r>
            <a:r>
              <a:rPr lang="cs-CZ" b="1" smtClean="0">
                <a:solidFill>
                  <a:srgbClr val="FF0000"/>
                </a:solidFill>
              </a:rPr>
              <a:t> </a:t>
            </a:r>
            <a:r>
              <a:rPr lang="cs-CZ" b="1" smtClean="0">
                <a:solidFill>
                  <a:srgbClr val="0070C0"/>
                </a:solidFill>
              </a:rPr>
              <a:t>V</a:t>
            </a:r>
            <a:r>
              <a:rPr lang="cs-CZ" b="1" smtClean="0">
                <a:solidFill>
                  <a:srgbClr val="FF0000"/>
                </a:solidFill>
              </a:rPr>
              <a:t>o</a:t>
            </a:r>
            <a:r>
              <a:rPr lang="cs-CZ" b="1" smtClean="0">
                <a:solidFill>
                  <a:srgbClr val="0070C0"/>
                </a:solidFill>
              </a:rPr>
              <a:t>C</a:t>
            </a:r>
            <a:r>
              <a:rPr lang="cs-CZ" b="1" smtClean="0">
                <a:solidFill>
                  <a:srgbClr val="FF0000"/>
                </a:solidFill>
              </a:rPr>
              <a:t>o</a:t>
            </a:r>
            <a:r>
              <a:rPr lang="cs-CZ" b="1" smtClean="0">
                <a:solidFill>
                  <a:srgbClr val="0070C0"/>
                </a:solidFill>
              </a:rPr>
              <a:t>N</a:t>
            </a:r>
            <a:r>
              <a:rPr lang="cs-CZ" b="1" smtClean="0">
                <a:solidFill>
                  <a:srgbClr val="FF0000"/>
                </a:solidFill>
              </a:rPr>
              <a:t> Voice oproti dosavadním komunikačně rehabilitačním SW  </a:t>
            </a:r>
          </a:p>
          <a:p>
            <a:pPr algn="ctr"/>
            <a:r>
              <a:rPr lang="cs-CZ" b="1" smtClean="0">
                <a:solidFill>
                  <a:srgbClr val="FF0000"/>
                </a:solidFill>
              </a:rPr>
              <a:t>a tzv. „komunikátorům“s hlas. výstupy:</a:t>
            </a:r>
          </a:p>
          <a:p>
            <a:pPr algn="ctr"/>
            <a:endParaRPr lang="cs-CZ" sz="1600" u="sng" smtClean="0"/>
          </a:p>
          <a:p>
            <a:r>
              <a:rPr lang="cs-CZ" sz="1600" u="sng" smtClean="0"/>
              <a:t>● </a:t>
            </a:r>
            <a:r>
              <a:rPr lang="cs-CZ" sz="1600" b="1" u="sng" smtClean="0"/>
              <a:t>JAZYKOVĚ REHABILITAČNÍ FUNKCE </a:t>
            </a:r>
            <a:r>
              <a:rPr lang="cs-CZ" sz="1600" smtClean="0"/>
              <a:t>textového editoru (</a:t>
            </a:r>
            <a:r>
              <a:rPr lang="cs-CZ" sz="1600" u="sng" smtClean="0"/>
              <a:t>metodologie </a:t>
            </a:r>
            <a:r>
              <a:rPr lang="cs-CZ" sz="1600" b="1" u="sng" smtClean="0"/>
              <a:t>červenomodrého psaní</a:t>
            </a:r>
            <a:r>
              <a:rPr lang="cs-CZ" sz="1600" smtClean="0"/>
              <a:t>)</a:t>
            </a:r>
          </a:p>
          <a:p>
            <a:pPr algn="ctr"/>
            <a:r>
              <a:rPr lang="cs-CZ" sz="1600" b="1" u="sng" smtClean="0"/>
              <a:t>Jako KOMUNIKÁTOR S HLASOVÝM VÝSTUPEM inovován o:</a:t>
            </a:r>
          </a:p>
          <a:p>
            <a:r>
              <a:rPr lang="cs-CZ" sz="1600" smtClean="0"/>
              <a:t>●možnost </a:t>
            </a:r>
            <a:r>
              <a:rPr lang="cs-CZ" sz="1600" b="1" smtClean="0"/>
              <a:t>spouštění čtení pouze navoleného výňatku textu</a:t>
            </a:r>
            <a:r>
              <a:rPr lang="cs-CZ" sz="1600"/>
              <a:t> </a:t>
            </a:r>
            <a:r>
              <a:rPr lang="cs-CZ" sz="1600" smtClean="0"/>
              <a:t>-</a:t>
            </a:r>
          </a:p>
          <a:p>
            <a:r>
              <a:rPr lang="cs-CZ" sz="1600"/>
              <a:t> </a:t>
            </a:r>
            <a:r>
              <a:rPr lang="cs-CZ" sz="1600" smtClean="0"/>
              <a:t>  spustit číst </a:t>
            </a:r>
            <a:r>
              <a:rPr lang="cs-CZ" sz="1600" b="1" smtClean="0"/>
              <a:t>VŠE NAPSANÉ </a:t>
            </a:r>
            <a:r>
              <a:rPr lang="cs-CZ" sz="1600" smtClean="0"/>
              <a:t>/ </a:t>
            </a:r>
            <a:r>
              <a:rPr lang="cs-CZ" sz="1600" b="1" smtClean="0"/>
              <a:t>POUZE NOVĚ NAPSANÉ</a:t>
            </a:r>
            <a:r>
              <a:rPr lang="cs-CZ" sz="1600" smtClean="0"/>
              <a:t> / </a:t>
            </a:r>
            <a:r>
              <a:rPr lang="cs-CZ" sz="1600" b="1" smtClean="0"/>
              <a:t>OD KURZORU DO KONCE</a:t>
            </a:r>
          </a:p>
          <a:p>
            <a:r>
              <a:rPr lang="cs-CZ" sz="1600"/>
              <a:t>●</a:t>
            </a:r>
            <a:r>
              <a:rPr lang="cs-CZ" sz="1600" smtClean="0"/>
              <a:t>možnost </a:t>
            </a:r>
            <a:r>
              <a:rPr lang="cs-CZ" sz="1600" b="1" smtClean="0"/>
              <a:t>zastavování čtení</a:t>
            </a:r>
          </a:p>
          <a:p>
            <a:r>
              <a:rPr lang="cs-CZ" sz="1600"/>
              <a:t>●</a:t>
            </a:r>
            <a:r>
              <a:rPr lang="cs-CZ" sz="1600" smtClean="0"/>
              <a:t>kvalitní pohyb kurzoru po textu (při zastavování a opětovném spouštění čtení </a:t>
            </a:r>
            <a:r>
              <a:rPr lang="cs-CZ" sz="1600" b="1" smtClean="0"/>
              <a:t>zůstává kurzor vždy na konci  </a:t>
            </a:r>
          </a:p>
          <a:p>
            <a:r>
              <a:rPr lang="cs-CZ" sz="1600" b="1"/>
              <a:t> </a:t>
            </a:r>
            <a:r>
              <a:rPr lang="cs-CZ" sz="1600" b="1" smtClean="0"/>
              <a:t>  poslední celé přečtené věty</a:t>
            </a:r>
            <a:r>
              <a:rPr lang="cs-CZ" sz="1600" smtClean="0"/>
              <a:t>)</a:t>
            </a:r>
          </a:p>
          <a:p>
            <a:r>
              <a:rPr lang="cs-CZ" sz="1600"/>
              <a:t>●</a:t>
            </a:r>
            <a:r>
              <a:rPr lang="cs-CZ" sz="1600" smtClean="0"/>
              <a:t>možnost </a:t>
            </a:r>
            <a:r>
              <a:rPr lang="cs-CZ" sz="1600" b="1" smtClean="0"/>
              <a:t>individuálního nastavení časové délky pauz po větách </a:t>
            </a:r>
            <a:r>
              <a:rPr lang="cs-CZ" sz="1600" smtClean="0"/>
              <a:t>čtených hlasovým výstupem</a:t>
            </a:r>
          </a:p>
          <a:p>
            <a:r>
              <a:rPr lang="cs-CZ" sz="1600"/>
              <a:t> </a:t>
            </a:r>
            <a:r>
              <a:rPr lang="cs-CZ" sz="1600" smtClean="0"/>
              <a:t> (zkvalitňuje intonaci, melodii, významně „polidštuje“ hlasový výstup)</a:t>
            </a:r>
          </a:p>
          <a:p>
            <a:r>
              <a:rPr lang="cs-CZ" sz="1600"/>
              <a:t>●</a:t>
            </a:r>
            <a:r>
              <a:rPr lang="cs-CZ" sz="1600" b="1" smtClean="0"/>
              <a:t>kompatibilita</a:t>
            </a:r>
            <a:r>
              <a:rPr lang="cs-CZ" sz="1600" smtClean="0"/>
              <a:t> textového editoru </a:t>
            </a:r>
            <a:r>
              <a:rPr lang="cs-CZ" sz="1600" b="1" smtClean="0">
                <a:solidFill>
                  <a:srgbClr val="0070C0"/>
                </a:solidFill>
              </a:rPr>
              <a:t>V</a:t>
            </a:r>
            <a:r>
              <a:rPr lang="cs-CZ" sz="1600" b="1" smtClean="0">
                <a:solidFill>
                  <a:srgbClr val="FF0000"/>
                </a:solidFill>
              </a:rPr>
              <a:t>o</a:t>
            </a:r>
            <a:r>
              <a:rPr lang="cs-CZ" sz="1600" b="1" smtClean="0">
                <a:solidFill>
                  <a:srgbClr val="0070C0"/>
                </a:solidFill>
              </a:rPr>
              <a:t>C</a:t>
            </a:r>
            <a:r>
              <a:rPr lang="cs-CZ" sz="1600" b="1" smtClean="0">
                <a:solidFill>
                  <a:srgbClr val="FF0000"/>
                </a:solidFill>
              </a:rPr>
              <a:t>o</a:t>
            </a:r>
            <a:r>
              <a:rPr lang="cs-CZ" sz="1600" b="1" smtClean="0">
                <a:solidFill>
                  <a:srgbClr val="0070C0"/>
                </a:solidFill>
              </a:rPr>
              <a:t>N </a:t>
            </a:r>
            <a:r>
              <a:rPr lang="cs-CZ" sz="1600" b="1" smtClean="0"/>
              <a:t>s</a:t>
            </a:r>
            <a:r>
              <a:rPr lang="cs-CZ" sz="1600" smtClean="0"/>
              <a:t> tím, který používá </a:t>
            </a:r>
            <a:r>
              <a:rPr lang="cs-CZ" sz="1600" b="1" smtClean="0"/>
              <a:t>MS Word </a:t>
            </a:r>
            <a:r>
              <a:rPr lang="cs-CZ" sz="1600" smtClean="0"/>
              <a:t>(při vytváření např. školních výpisků  </a:t>
            </a:r>
          </a:p>
          <a:p>
            <a:r>
              <a:rPr lang="cs-CZ" sz="1600"/>
              <a:t> </a:t>
            </a:r>
            <a:r>
              <a:rPr lang="cs-CZ" sz="1600" smtClean="0"/>
              <a:t> ve </a:t>
            </a:r>
            <a:r>
              <a:rPr lang="cs-CZ" sz="1600" b="1" smtClean="0">
                <a:solidFill>
                  <a:srgbClr val="0070C0"/>
                </a:solidFill>
              </a:rPr>
              <a:t>V</a:t>
            </a:r>
            <a:r>
              <a:rPr lang="cs-CZ" sz="1600" b="1" smtClean="0">
                <a:solidFill>
                  <a:srgbClr val="FF0000"/>
                </a:solidFill>
              </a:rPr>
              <a:t>o</a:t>
            </a:r>
            <a:r>
              <a:rPr lang="cs-CZ" sz="1600" b="1" smtClean="0">
                <a:solidFill>
                  <a:srgbClr val="0070C0"/>
                </a:solidFill>
              </a:rPr>
              <a:t>C</a:t>
            </a:r>
            <a:r>
              <a:rPr lang="cs-CZ" sz="1600" b="1" smtClean="0">
                <a:solidFill>
                  <a:srgbClr val="FF0000"/>
                </a:solidFill>
              </a:rPr>
              <a:t>o</a:t>
            </a:r>
            <a:r>
              <a:rPr lang="cs-CZ" sz="1600" b="1" smtClean="0">
                <a:solidFill>
                  <a:srgbClr val="0070C0"/>
                </a:solidFill>
              </a:rPr>
              <a:t>N</a:t>
            </a:r>
            <a:r>
              <a:rPr lang="cs-CZ" sz="1600" smtClean="0">
                <a:solidFill>
                  <a:srgbClr val="0070C0"/>
                </a:solidFill>
              </a:rPr>
              <a:t> </a:t>
            </a:r>
            <a:r>
              <a:rPr lang="cs-CZ" sz="1600" smtClean="0"/>
              <a:t>zůstává </a:t>
            </a:r>
            <a:r>
              <a:rPr lang="cs-CZ" sz="1600" b="1" smtClean="0"/>
              <a:t>při překopírování do Wordu zachována grafická struktura zápisu</a:t>
            </a:r>
            <a:r>
              <a:rPr lang="cs-CZ" sz="1600" smtClean="0"/>
              <a:t>)</a:t>
            </a:r>
          </a:p>
          <a:p>
            <a:r>
              <a:rPr lang="cs-CZ" sz="1600"/>
              <a:t>●</a:t>
            </a:r>
            <a:r>
              <a:rPr lang="cs-CZ" sz="1600" smtClean="0"/>
              <a:t>tzv. </a:t>
            </a:r>
            <a:r>
              <a:rPr lang="cs-CZ" sz="1600" b="1" smtClean="0"/>
              <a:t>Extra funkce </a:t>
            </a:r>
            <a:r>
              <a:rPr lang="cs-CZ" sz="1600" smtClean="0"/>
              <a:t>– umožňují přímo ve </a:t>
            </a:r>
            <a:r>
              <a:rPr lang="cs-CZ" sz="1600" b="1" smtClean="0">
                <a:solidFill>
                  <a:srgbClr val="0070C0"/>
                </a:solidFill>
              </a:rPr>
              <a:t>V</a:t>
            </a:r>
            <a:r>
              <a:rPr lang="cs-CZ" sz="1600" b="1" smtClean="0">
                <a:solidFill>
                  <a:srgbClr val="FF0000"/>
                </a:solidFill>
              </a:rPr>
              <a:t>o</a:t>
            </a:r>
            <a:r>
              <a:rPr lang="cs-CZ" sz="1600" b="1" smtClean="0">
                <a:solidFill>
                  <a:srgbClr val="0070C0"/>
                </a:solidFill>
              </a:rPr>
              <a:t>C</a:t>
            </a:r>
            <a:r>
              <a:rPr lang="cs-CZ" sz="1600" b="1" smtClean="0">
                <a:solidFill>
                  <a:srgbClr val="FF0000"/>
                </a:solidFill>
              </a:rPr>
              <a:t>o</a:t>
            </a:r>
            <a:r>
              <a:rPr lang="cs-CZ" sz="1600" b="1" smtClean="0">
                <a:solidFill>
                  <a:srgbClr val="0070C0"/>
                </a:solidFill>
              </a:rPr>
              <a:t>N</a:t>
            </a:r>
            <a:r>
              <a:rPr lang="cs-CZ" sz="1600" b="1" smtClean="0">
                <a:solidFill>
                  <a:srgbClr val="FF0000"/>
                </a:solidFill>
              </a:rPr>
              <a:t> </a:t>
            </a:r>
            <a:r>
              <a:rPr lang="cs-CZ" sz="1600" b="1" smtClean="0"/>
              <a:t>Voice </a:t>
            </a:r>
            <a:r>
              <a:rPr lang="cs-CZ" sz="1600" smtClean="0"/>
              <a:t>vytvářet </a:t>
            </a:r>
            <a:r>
              <a:rPr lang="cs-CZ" sz="1600" b="1" smtClean="0"/>
              <a:t>soubory, ukládat texty, zpětně je načítat </a:t>
            </a:r>
          </a:p>
          <a:p>
            <a:r>
              <a:rPr lang="cs-CZ" sz="1600" b="1"/>
              <a:t> </a:t>
            </a:r>
            <a:r>
              <a:rPr lang="cs-CZ" sz="1600" b="1" smtClean="0"/>
              <a:t> a dále editovat</a:t>
            </a:r>
          </a:p>
          <a:p>
            <a:r>
              <a:rPr lang="cs-CZ" sz="1600"/>
              <a:t>●</a:t>
            </a:r>
            <a:r>
              <a:rPr lang="cs-CZ" sz="1600" b="1" smtClean="0"/>
              <a:t>pedagogická efektivnost </a:t>
            </a:r>
            <a:r>
              <a:rPr lang="cs-CZ" sz="1600" smtClean="0"/>
              <a:t>– </a:t>
            </a:r>
            <a:r>
              <a:rPr lang="cs-CZ" sz="1600" b="1" smtClean="0">
                <a:solidFill>
                  <a:srgbClr val="0070C0"/>
                </a:solidFill>
              </a:rPr>
              <a:t>V</a:t>
            </a:r>
            <a:r>
              <a:rPr lang="cs-CZ" sz="1600" b="1" smtClean="0">
                <a:solidFill>
                  <a:srgbClr val="FF0000"/>
                </a:solidFill>
              </a:rPr>
              <a:t>o</a:t>
            </a:r>
            <a:r>
              <a:rPr lang="cs-CZ" sz="1600" b="1" smtClean="0">
                <a:solidFill>
                  <a:srgbClr val="0070C0"/>
                </a:solidFill>
              </a:rPr>
              <a:t>C</a:t>
            </a:r>
            <a:r>
              <a:rPr lang="cs-CZ" sz="1600" b="1" smtClean="0">
                <a:solidFill>
                  <a:srgbClr val="FF0000"/>
                </a:solidFill>
              </a:rPr>
              <a:t>o</a:t>
            </a:r>
            <a:r>
              <a:rPr lang="cs-CZ" sz="1600" b="1" smtClean="0">
                <a:solidFill>
                  <a:srgbClr val="0070C0"/>
                </a:solidFill>
              </a:rPr>
              <a:t>N</a:t>
            </a:r>
            <a:r>
              <a:rPr lang="cs-CZ" sz="1600" smtClean="0">
                <a:solidFill>
                  <a:srgbClr val="0070C0"/>
                </a:solidFill>
              </a:rPr>
              <a:t> </a:t>
            </a:r>
            <a:r>
              <a:rPr lang="cs-CZ" sz="1600" smtClean="0"/>
              <a:t>sám </a:t>
            </a:r>
            <a:r>
              <a:rPr lang="cs-CZ" sz="1600" b="1" smtClean="0"/>
              <a:t>okamžitě obarví jakýkoli text z Wordu či internetu </a:t>
            </a:r>
          </a:p>
          <a:p>
            <a:r>
              <a:rPr lang="cs-CZ" sz="1600" b="1"/>
              <a:t> </a:t>
            </a:r>
            <a:r>
              <a:rPr lang="cs-CZ" sz="1600" b="1" smtClean="0"/>
              <a:t> </a:t>
            </a:r>
            <a:r>
              <a:rPr lang="cs-CZ" sz="1600" smtClean="0"/>
              <a:t>do </a:t>
            </a:r>
            <a:r>
              <a:rPr lang="cs-CZ" sz="1600" b="1" smtClean="0"/>
              <a:t>požadovaného barevného rozlišení vokál-konsonant</a:t>
            </a:r>
            <a:r>
              <a:rPr lang="cs-CZ" sz="1600" smtClean="0"/>
              <a:t>, což umožňuje okamžitou přípravu a tisk textů </a:t>
            </a:r>
          </a:p>
          <a:p>
            <a:r>
              <a:rPr lang="cs-CZ" sz="1600"/>
              <a:t> </a:t>
            </a:r>
            <a:r>
              <a:rPr lang="cs-CZ" sz="1600" smtClean="0"/>
              <a:t> pro audiovizuální čtení v rámci rehabilitace TGM</a:t>
            </a:r>
          </a:p>
          <a:p>
            <a:r>
              <a:rPr lang="cs-CZ" sz="1600"/>
              <a:t>●</a:t>
            </a:r>
            <a:r>
              <a:rPr lang="cs-CZ" sz="1600" smtClean="0"/>
              <a:t>vrstva klávesnice </a:t>
            </a:r>
            <a:r>
              <a:rPr lang="cs-CZ" sz="1600" b="1" smtClean="0"/>
              <a:t>i pro matematiku </a:t>
            </a:r>
            <a:r>
              <a:rPr lang="cs-CZ" sz="1600" smtClean="0"/>
              <a:t>– funkčně </a:t>
            </a:r>
            <a:r>
              <a:rPr lang="cs-CZ" sz="1600" b="1" smtClean="0"/>
              <a:t>počítá, uchovává </a:t>
            </a:r>
            <a:r>
              <a:rPr lang="cs-CZ" sz="1600" smtClean="0"/>
              <a:t>nejen výsledek, ale i </a:t>
            </a:r>
            <a:r>
              <a:rPr lang="cs-CZ" sz="1600" b="1" smtClean="0"/>
              <a:t>zápis celých </a:t>
            </a:r>
          </a:p>
          <a:p>
            <a:r>
              <a:rPr lang="cs-CZ" sz="1600" b="1"/>
              <a:t> </a:t>
            </a:r>
            <a:r>
              <a:rPr lang="cs-CZ" sz="1600" b="1" smtClean="0"/>
              <a:t>  matematických výrazů</a:t>
            </a:r>
            <a:r>
              <a:rPr lang="cs-CZ" sz="1600" smtClean="0"/>
              <a:t>, jež lze rovněž ukládat do souborů</a:t>
            </a:r>
          </a:p>
          <a:p>
            <a:r>
              <a:rPr lang="cs-CZ" sz="1600"/>
              <a:t>●</a:t>
            </a:r>
            <a:r>
              <a:rPr lang="cs-CZ" sz="1600" b="1" smtClean="0"/>
              <a:t>při přepínání </a:t>
            </a:r>
            <a:r>
              <a:rPr lang="cs-CZ" sz="1600" smtClean="0"/>
              <a:t>mezi textovou a matematickou vrstvou klávesnice </a:t>
            </a:r>
            <a:r>
              <a:rPr lang="cs-CZ" sz="1600" b="1" smtClean="0"/>
              <a:t>zůstává zápis na obou vrstvách klávesnice  </a:t>
            </a:r>
          </a:p>
          <a:p>
            <a:r>
              <a:rPr lang="cs-CZ" sz="1600" b="1"/>
              <a:t> </a:t>
            </a:r>
            <a:r>
              <a:rPr lang="cs-CZ" sz="1600" b="1" smtClean="0"/>
              <a:t>  uchován</a:t>
            </a:r>
          </a:p>
          <a:p>
            <a:r>
              <a:rPr lang="cs-CZ" sz="1600"/>
              <a:t>●</a:t>
            </a:r>
            <a:r>
              <a:rPr lang="cs-CZ" sz="1600" b="1" smtClean="0"/>
              <a:t>fakultativní vrstva klávesnice pro individuální potřeby </a:t>
            </a:r>
            <a:r>
              <a:rPr lang="cs-CZ" sz="1600" smtClean="0"/>
              <a:t>(nahrávky, předepsané fráze apod.)</a:t>
            </a:r>
          </a:p>
          <a:p>
            <a:r>
              <a:rPr lang="cs-CZ" sz="1600"/>
              <a:t>●</a:t>
            </a:r>
            <a:r>
              <a:rPr lang="cs-CZ" sz="1600" b="1" smtClean="0"/>
              <a:t>více možností ovládání pro různě motoricky hendikepované uživatele </a:t>
            </a:r>
            <a:r>
              <a:rPr lang="cs-CZ" sz="1600" smtClean="0"/>
              <a:t>- přes mechanickou PC klávesnici, </a:t>
            </a:r>
          </a:p>
          <a:p>
            <a:r>
              <a:rPr lang="cs-CZ" sz="1600"/>
              <a:t> </a:t>
            </a:r>
            <a:r>
              <a:rPr lang="cs-CZ" sz="1600" smtClean="0"/>
              <a:t> myš, touchpad, přes klávesnici vyvolatelnou na displej (příp. dotykovou - v tabletu, skrz bezdrát. myš - v  </a:t>
            </a:r>
          </a:p>
          <a:p>
            <a:r>
              <a:rPr lang="cs-CZ" sz="1600"/>
              <a:t> </a:t>
            </a:r>
            <a:r>
              <a:rPr lang="cs-CZ" sz="1600" smtClean="0"/>
              <a:t> tabletu ), přičemž klávesnici na dispelji lze VYVOLAT/SKRÝT, </a:t>
            </a:r>
            <a:r>
              <a:rPr lang="cs-CZ" sz="1600" b="1" smtClean="0"/>
              <a:t>specifikem jsou zejm. ovladače přes F-klávesy </a:t>
            </a:r>
          </a:p>
          <a:p>
            <a:r>
              <a:rPr lang="cs-CZ" sz="1600" b="1"/>
              <a:t> </a:t>
            </a:r>
            <a:r>
              <a:rPr lang="cs-CZ" sz="1600" b="1" smtClean="0"/>
              <a:t> (pro uživatele např. s tyčinkou v ústech)</a:t>
            </a:r>
          </a:p>
        </p:txBody>
      </p:sp>
    </p:spTree>
    <p:extLst>
      <p:ext uri="{BB962C8B-B14F-4D97-AF65-F5344CB8AC3E}">
        <p14:creationId xmlns:p14="http://schemas.microsoft.com/office/powerpoint/2010/main" val="287482175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1231</Words>
  <Application>Microsoft Office PowerPoint</Application>
  <PresentationFormat>Předvádění na obrazovce (4:3)</PresentationFormat>
  <Paragraphs>217</Paragraphs>
  <Slides>15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admin</dc:creator>
  <cp:lastModifiedBy>uzivatel</cp:lastModifiedBy>
  <cp:revision>60</cp:revision>
  <cp:lastPrinted>2018-04-04T03:55:16Z</cp:lastPrinted>
  <dcterms:created xsi:type="dcterms:W3CDTF">2018-04-03T19:47:02Z</dcterms:created>
  <dcterms:modified xsi:type="dcterms:W3CDTF">2018-04-21T09:46:25Z</dcterms:modified>
</cp:coreProperties>
</file>