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97" r:id="rId4"/>
    <p:sldId id="261" r:id="rId5"/>
    <p:sldId id="262" r:id="rId6"/>
    <p:sldId id="263" r:id="rId7"/>
    <p:sldId id="264" r:id="rId8"/>
    <p:sldId id="265" r:id="rId9"/>
    <p:sldId id="260" r:id="rId10"/>
    <p:sldId id="290" r:id="rId11"/>
    <p:sldId id="291" r:id="rId12"/>
    <p:sldId id="271" r:id="rId13"/>
    <p:sldId id="292" r:id="rId14"/>
    <p:sldId id="278" r:id="rId15"/>
    <p:sldId id="273" r:id="rId16"/>
    <p:sldId id="274" r:id="rId17"/>
    <p:sldId id="281" r:id="rId18"/>
    <p:sldId id="282" r:id="rId19"/>
    <p:sldId id="301" r:id="rId20"/>
    <p:sldId id="288" r:id="rId21"/>
    <p:sldId id="279" r:id="rId22"/>
    <p:sldId id="280" r:id="rId23"/>
    <p:sldId id="302" r:id="rId24"/>
    <p:sldId id="303" r:id="rId25"/>
    <p:sldId id="287" r:id="rId26"/>
    <p:sldId id="289" r:id="rId27"/>
    <p:sldId id="286" r:id="rId28"/>
    <p:sldId id="275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06" autoAdjust="0"/>
    <p:restoredTop sz="94660"/>
  </p:normalViewPr>
  <p:slideViewPr>
    <p:cSldViewPr snapToGrid="0">
      <p:cViewPr>
        <p:scale>
          <a:sx n="141" d="100"/>
          <a:sy n="141" d="100"/>
        </p:scale>
        <p:origin x="-97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48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29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8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96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8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62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4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59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56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83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18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FBC88-6FD4-41E3-B10A-9C9341C43956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69EB-E674-4725-B768-45708E940B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8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" y="2653027"/>
            <a:ext cx="7559040" cy="26121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CA4B998B-DFA9-4345-877D-14E460F595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20470" r="72780"/>
          <a:stretch/>
        </p:blipFill>
        <p:spPr>
          <a:xfrm>
            <a:off x="251669" y="327888"/>
            <a:ext cx="2054264" cy="7710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4CCD701D-B3F4-478B-BDE4-FAB0EA5DB9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2" t="17728" r="3491"/>
          <a:stretch/>
        </p:blipFill>
        <p:spPr>
          <a:xfrm>
            <a:off x="6923016" y="277991"/>
            <a:ext cx="1969315" cy="7976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4480DE7E-5BE3-4978-B20C-D84C7DA39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5" y="5734253"/>
            <a:ext cx="8386577" cy="7710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F5D70E58-3BA6-4E6C-8278-AB118E9F7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" y="1269317"/>
            <a:ext cx="8469279" cy="11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8650" y="3411899"/>
            <a:ext cx="7886700" cy="10048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Co nám umožňují moderní 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9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3488170"/>
            <a:ext cx="7886700" cy="435133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03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8650" y="1652155"/>
            <a:ext cx="7886700" cy="1004889"/>
          </a:xfrm>
        </p:spPr>
        <p:txBody>
          <a:bodyPr>
            <a:normAutofit/>
          </a:bodyPr>
          <a:lstStyle/>
          <a:p>
            <a:pPr algn="ct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48095" y="1433947"/>
            <a:ext cx="8447809" cy="48884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Vytvářet motivující prostředí pro pacienta- intensita, frekvence, úsilí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Používat terapie „zaměřené na funkci“, tj. na praktické potřeby pacienta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Přenést odpovědnost za terapii na pacienta- změna pozice terapeuta na roli „kouče, lektora“ a role pacienta na roli „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efektora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“, aktivního příjemce terapie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Jednoduše a srozumitelně interpretovat výsledky a průběh terapie pacientovi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Zpříjemnit terapii pacientovi- terapeutický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gaming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terapie je pro pacienta zábavná, pochopitelná (pacient soutěží sám se sebou nebo s dalšími pacienty)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Převést terapie do domácího prostředí- distanční terapie,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telerehabilitace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(zajištění dostupnosti terapie většímu počtu pacientů)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812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167429" y="1098057"/>
            <a:ext cx="6950646" cy="641822"/>
          </a:xfrm>
        </p:spPr>
        <p:txBody>
          <a:bodyPr>
            <a:normAutofit fontScale="90000"/>
          </a:bodyPr>
          <a:lstStyle/>
          <a:p>
            <a:r>
              <a:rPr lang="cs-CZ" sz="3200" i="1" dirty="0">
                <a:latin typeface="Arial" panose="020B0604020202020204" pitchFamily="34" charset="0"/>
                <a:cs typeface="Arial" panose="020B0604020202020204" pitchFamily="34" charset="0"/>
              </a:rPr>
              <a:t>Pacienti si stále přejí, aby se jich terapeuti dotýkali…</a:t>
            </a:r>
            <a:endParaRPr lang="cs-CZ" altLang="cs-CZ" sz="2812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864820"/>
              </p:ext>
            </p:extLst>
          </p:nvPr>
        </p:nvGraphicFramePr>
        <p:xfrm>
          <a:off x="93519" y="2285999"/>
          <a:ext cx="8849562" cy="3169350"/>
        </p:xfrm>
        <a:graphic>
          <a:graphicData uri="http://schemas.openxmlformats.org/drawingml/2006/table">
            <a:tbl>
              <a:tblPr/>
              <a:tblGrid>
                <a:gridCol w="970278"/>
                <a:gridCol w="1097512"/>
                <a:gridCol w="789709"/>
                <a:gridCol w="1205346"/>
                <a:gridCol w="945572"/>
                <a:gridCol w="1015858"/>
                <a:gridCol w="970278"/>
                <a:gridCol w="755193"/>
                <a:gridCol w="1099816"/>
              </a:tblGrid>
              <a:tr h="1003945"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Aktivní přístup pacienta  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Vyšší intenzita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Mobilizace v prostoru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Terapeutická grafika Biofeedback- přesné vedení naučení pohybu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Herně terapeutická grafika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Náročnost terapie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Spasticita</a:t>
                      </a: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  Snížení flekčního </a:t>
                      </a:r>
                      <a:r>
                        <a:rPr kumimoji="0" lang="cs-CZ" altLang="cs-CZ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hypertonu</a:t>
                      </a: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Snížení Bolesti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Komplexnost terapie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(Pacientova preference)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3211"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ReoGO</a:t>
                      </a: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 (A)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48:16=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3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26:11=2.36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45:15=3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27:12=2.25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49:17=2.88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33:11=3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11:4=2.75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</a:tr>
              <a:tr h="732049"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ArmeoPower</a:t>
                      </a: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 (B)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B=A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20:9=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2.22</a:t>
                      </a: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2.56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27:9=3/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3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16:8=2/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2.47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24:8=3/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3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26:11=2.36/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2.59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9:4=2.25/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2.72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5:2=2.5/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2.75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</a:tr>
              <a:tr h="1094753"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Individuální terapie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Aktivní přístup pacienta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10:8=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1.25</a:t>
                      </a: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/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Korelace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2.13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Nejnižší hodnocení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 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2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7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649288">
                        <a:spcBef>
                          <a:spcPts val="1425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649288" eaLnBrk="0" fontAlgn="base" hangingPunct="0">
                        <a:spcBef>
                          <a:spcPts val="1425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5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27:9= </a:t>
                      </a: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3</a:t>
                      </a: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Heiti SC Light" charset="0"/>
                        <a:cs typeface="Arial" panose="020B0604020202020204" pitchFamily="34" charset="0"/>
                        <a:sym typeface="Gill Sans" charset="0"/>
                      </a:endParaRPr>
                    </a:p>
                    <a:p>
                      <a:pPr marL="0" marR="0" lvl="0" indent="0" algn="l" defTabSz="64928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iti SC Light" charset="0"/>
                          <a:cs typeface="Arial" panose="020B0604020202020204" pitchFamily="34" charset="0"/>
                          <a:sym typeface="Gill Sans" charset="0"/>
                        </a:rPr>
                        <a:t>Oblíbenost</a:t>
                      </a:r>
                    </a:p>
                  </a:txBody>
                  <a:tcPr marL="6697" marR="6697" marT="6697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519" y="5611377"/>
            <a:ext cx="8959863" cy="3109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PĚTIOKÝ, Jakub, 2015. Porovnání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anatomických a přístrojových rozsahů pohybu a terapeutické intervence u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exoskeletonů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pro horní končetinu s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multisegmentálním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 jednobodovým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řízením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pohybu. Kladruby: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II. KLADRUBSKÉ NEUROREHABILITAČNÍ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NTERDISCIPLINÁRNÍ SYMPOSIUM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8650" y="2580881"/>
            <a:ext cx="7886700" cy="10048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Využití ICT a </a:t>
            </a: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High-Tech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zařízení pro rehabilitaci pacientů se získaným poškozením mozku a poraněním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páteře v ČR</a:t>
            </a:r>
            <a:b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(RU Kladruby)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3488170"/>
            <a:ext cx="7886700" cy="435133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47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568" y="440676"/>
            <a:ext cx="8156864" cy="1325563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Vozík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samobalanční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technologie pro vozíčkáře, využití technologie </a:t>
            </a:r>
            <a:r>
              <a:rPr lang="cs-CZ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8" y="1959197"/>
            <a:ext cx="3403562" cy="32748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1868"/>
            <a:ext cx="9144000" cy="146370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197"/>
            <a:ext cx="3985674" cy="32748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050"/>
            <a:ext cx="9144000" cy="40096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49" y="4470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3D virtuální simulace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878" y="1493593"/>
            <a:ext cx="7180243" cy="51513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5" y="857251"/>
            <a:ext cx="7587509" cy="545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2671" y="47841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Český vývoj</a:t>
            </a:r>
            <a:b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biomedicinské pracoviště FBMI ČVUT, 1.LF UK, partner RU Kladruby</a:t>
            </a:r>
            <a:endParaRPr lang="cs-CZ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6064" y="1981312"/>
            <a:ext cx="5517572" cy="47416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Český vývoj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biomedicinské pracoviště FBMI ČVUT, 1.LF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0925" y="1690689"/>
            <a:ext cx="7042150" cy="5143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014" y="82566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Netable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Exbydo,ČR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digitální víceúčelový stůl s integrovaným individualizovaným software, propojující komunitu, nemocniční informační systém a distanční/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telerehabilitační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systémy, VR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56329"/>
            <a:ext cx="4756642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264" y="2889358"/>
            <a:ext cx="3857761" cy="34852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8"/>
          <a:stretch/>
        </p:blipFill>
        <p:spPr>
          <a:xfrm>
            <a:off x="2109286" y="958033"/>
            <a:ext cx="4975255" cy="14144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9"/>
          <a:stretch/>
        </p:blipFill>
        <p:spPr>
          <a:xfrm>
            <a:off x="553780" y="3451655"/>
            <a:ext cx="8075761" cy="461319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1013555" y="2982102"/>
            <a:ext cx="7183395" cy="535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Jakub Pětioký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9"/>
          <a:stretch/>
        </p:blipFill>
        <p:spPr>
          <a:xfrm rot="10800000">
            <a:off x="557896" y="4386650"/>
            <a:ext cx="8075761" cy="461319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1017671" y="3917097"/>
            <a:ext cx="7183395" cy="535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Rehabilitační ústav Kladruby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9"/>
          <a:stretch/>
        </p:blipFill>
        <p:spPr>
          <a:xfrm>
            <a:off x="562012" y="5469926"/>
            <a:ext cx="8075761" cy="461319"/>
          </a:xfrm>
          <a:prstGeom prst="rect">
            <a:avLst/>
          </a:prstGeom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999962" y="5074509"/>
            <a:ext cx="7183395" cy="5354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 ICT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High-Tech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zařízení pro rehabilitaci pacientů se získaným poškozením mozku a poraněním páteře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1239BB24-E2C4-4F9D-AE85-86BE57025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70" y="226221"/>
            <a:ext cx="5449195" cy="7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305" y="79083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Netable</a:t>
            </a:r>
            <a:r>
              <a:rPr lang="cs-CZ" sz="3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100" dirty="0" err="1">
                <a:latin typeface="Arial" panose="020B0604020202020204" pitchFamily="34" charset="0"/>
                <a:cs typeface="Arial" panose="020B0604020202020204" pitchFamily="34" charset="0"/>
              </a:rPr>
              <a:t>Exbydo,ČR</a:t>
            </a:r>
            <a: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3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digitální víceúčelový stůl s integrovaným individualizovaným software, propojující komunitu, nemocniční informační systém a distanční/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telerehabilitační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systémy, VR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54" y="2405999"/>
            <a:ext cx="6345001" cy="44520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00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Kam jdeme?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Distanční rehabilitace</a:t>
            </a:r>
          </a:p>
          <a:p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Telerehabilitace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Virtuální realita (terapeutické hry)</a:t>
            </a:r>
          </a:p>
          <a:p>
            <a:pPr lvl="8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Online podpora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Blízká </a:t>
            </a: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budoucnost…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Autonomní robotizace</a:t>
            </a:r>
          </a:p>
          <a:p>
            <a:pPr lvl="6"/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Online podpora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8324" y="505617"/>
            <a:ext cx="8047759" cy="1325563"/>
          </a:xfrm>
        </p:spPr>
        <p:txBody>
          <a:bodyPr>
            <a:normAutofit/>
          </a:bodyPr>
          <a:lstStyle/>
          <a:p>
            <a:pPr algn="ctr"/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Roboucher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ROBOTSYSTEM, ČR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universální robotický transportní a polohovací systém,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využití technologie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3" y="1714500"/>
            <a:ext cx="7987434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622" y="44702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Roboucher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ROBOTSYSTEM,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multifunkční, rehabilitační a transportní robot v automaticky zaměnitelné kombinaci lůžko-křeslo, se všesměrovými kolovým pohonem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ouch-Stret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831975"/>
            <a:ext cx="7886700" cy="43370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688" y="658064"/>
            <a:ext cx="8427027" cy="136457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Cognitive</a:t>
            </a:r>
            <a:r>
              <a:rPr 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walker</a:t>
            </a:r>
            <a:r>
              <a:rPr 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7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 rehabilitaci a transport s GSM modulem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modulem pro komunikaci a sledování životních funkcí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uživatele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využití technologie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8" y="2269450"/>
            <a:ext cx="4512734" cy="340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60" y="2197358"/>
            <a:ext cx="4320540" cy="355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352" y="1223845"/>
            <a:ext cx="7886700" cy="994172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4098" name="Picture 2" descr="http://neurokonference2015.rehabilitace.cz/images/sochaeks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40" y="2265052"/>
            <a:ext cx="1514687" cy="303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eurokonference2015.rehabilitace.cz/images/kladru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84" y="2265053"/>
            <a:ext cx="4572000" cy="30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718" y="604117"/>
            <a:ext cx="7964632" cy="1325563"/>
          </a:xfrm>
        </p:spPr>
        <p:txBody>
          <a:bodyPr>
            <a:normAutofit fontScale="90000"/>
          </a:bodyPr>
          <a:lstStyle/>
          <a:p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Stav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systému následné péče v ČR/ Kladruby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718" y="2327564"/>
            <a:ext cx="7964632" cy="4181908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Vysoká úroveň ČR zdravotnictví 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rehabilitace)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+ technologická vybavenost</a:t>
            </a:r>
          </a:p>
          <a:p>
            <a:pPr marL="457200" lvl="1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+ plátci zdravotní péče, pojišťovny (úhrada zdravotní péče)</a:t>
            </a:r>
          </a:p>
          <a:p>
            <a:pPr lvl="1">
              <a:buFontTx/>
              <a:buChar char="-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lidský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přístup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(přístup k pacientovi- zdravotnická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položka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J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Vždy je co zlepšovat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Osobnost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poskytovatele zdravotní péče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aždé zařízení si definuje samo (poskytovatelé zdravotní péče)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Uznání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zahraničních akademických návštěv (USA,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Izrael,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Itálie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UK,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Německo, Čína, Rusko) </a:t>
            </a:r>
          </a:p>
          <a:p>
            <a:pPr lvl="1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678685" y="2647307"/>
            <a:ext cx="7611763" cy="2471352"/>
          </a:xfrm>
        </p:spPr>
        <p:txBody>
          <a:bodyPr>
            <a:normAutofit fontScale="90000"/>
          </a:bodyPr>
          <a:lstStyle/>
          <a:p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Historie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(1940-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Mechanické systémy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Bez měření výkonu pacienta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Bez biofeedbacku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5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772203" y="2939785"/>
            <a:ext cx="7611763" cy="2471352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42" y="2943760"/>
            <a:ext cx="2193260" cy="14294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7" y="2943759"/>
            <a:ext cx="2119175" cy="1465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02" y="2939785"/>
            <a:ext cx="2192381" cy="14373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0" y="2943760"/>
            <a:ext cx="2379466" cy="146549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47" y="4409259"/>
            <a:ext cx="2379467" cy="15324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01" y="4373199"/>
            <a:ext cx="2367297" cy="15324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70" y="4381149"/>
            <a:ext cx="2379470" cy="153247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74" y="1334736"/>
            <a:ext cx="2379466" cy="160338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49" y="1334416"/>
            <a:ext cx="2596361" cy="160338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16" y="1336403"/>
            <a:ext cx="2192379" cy="160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782594" y="1340427"/>
            <a:ext cx="7611763" cy="5047267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Současnost (2016-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Motorové systémy a automatizované systémy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Měření výkonu pacienta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Biofeedback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Telediagnostika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(servis, oprava)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772203" y="2939785"/>
            <a:ext cx="7611763" cy="2471352"/>
          </a:xfrm>
        </p:spPr>
        <p:txBody>
          <a:bodyPr>
            <a:norm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92" y="1006887"/>
            <a:ext cx="9157392" cy="5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ctrTitle"/>
          </p:nvPr>
        </p:nvSpPr>
        <p:spPr>
          <a:xfrm>
            <a:off x="366958" y="3282685"/>
            <a:ext cx="7611763" cy="2471352"/>
          </a:xfrm>
        </p:spPr>
        <p:txBody>
          <a:bodyPr>
            <a:norm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8" y="3910189"/>
            <a:ext cx="4039518" cy="2675524"/>
          </a:xfrm>
          <a:prstGeom prst="rect">
            <a:avLst/>
          </a:prstGeom>
        </p:spPr>
      </p:pic>
      <p:pic>
        <p:nvPicPr>
          <p:cNvPr id="6" name="Zástupný symbol pro obsah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65" y="1031048"/>
            <a:ext cx="4039518" cy="26755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65" y="3910189"/>
            <a:ext cx="4039518" cy="26755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26" y="156517"/>
            <a:ext cx="2366704" cy="35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0" y="156517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6228015" y="790831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3455" y="3183299"/>
            <a:ext cx="7886700" cy="10048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Motivace, jako základ učení, a efektivní spolupráce pacienta jsou klíčovými prvky úspěšné rehabilitace a pozitivního dlouhodobého efektu terapie</a:t>
            </a:r>
            <a:b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28650" y="2657044"/>
            <a:ext cx="7886700" cy="3519919"/>
          </a:xfrm>
        </p:spPr>
        <p:txBody>
          <a:bodyPr>
            <a:normAutofit/>
          </a:bodyPr>
          <a:lstStyle/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6050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410</Words>
  <Application>Microsoft Office PowerPoint</Application>
  <PresentationFormat>Předvádění na obrazovce (4:3)</PresentationFormat>
  <Paragraphs>105</Paragraphs>
  <Slides>28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Office</vt:lpstr>
      <vt:lpstr>Prezentace aplikace PowerPoint</vt:lpstr>
      <vt:lpstr>Jakub Pětioký</vt:lpstr>
      <vt:lpstr> Stav systému následné péče v ČR/ Kladruby</vt:lpstr>
      <vt:lpstr>Historie (1940-)  Mechanické systémy Bez měření výkonu pacienta Bez biofeedbacku    </vt:lpstr>
      <vt:lpstr>   </vt:lpstr>
      <vt:lpstr>Současnost (2016-)  Motorové systémy a automatizované systémy Měření výkonu pacienta Biofeedback Telediagnostika (servis, oprava)     </vt:lpstr>
      <vt:lpstr>  </vt:lpstr>
      <vt:lpstr>  </vt:lpstr>
      <vt:lpstr>Motivace, jako základ učení, a efektivní spolupráce pacienta jsou klíčovými prvky úspěšné rehabilitace a pozitivního dlouhodobého efektu terapie     </vt:lpstr>
      <vt:lpstr> Co nám umožňují moderní technologie    ?   </vt:lpstr>
      <vt:lpstr>   </vt:lpstr>
      <vt:lpstr>Pacienti si stále přejí, aby se jich terapeuti dotýkali…</vt:lpstr>
      <vt:lpstr> Využití ICT a High-Tech zařízení pro rehabilitaci pacientů se získaným poškozením mozku a poraněním páteře v ČR  (RU Kladruby)    </vt:lpstr>
      <vt:lpstr>Vozík Freee  samobalanční technologie pro vozíčkáře, využití technologie IoT</vt:lpstr>
      <vt:lpstr>3D virtuální simulace</vt:lpstr>
      <vt:lpstr>Prezentace aplikace PowerPoint</vt:lpstr>
      <vt:lpstr>Český vývoj  biomedicinské pracoviště FBMI ČVUT, 1.LF UK, partner RU Kladruby</vt:lpstr>
      <vt:lpstr>Český vývoj  biomedicinské pracoviště FBMI ČVUT, 1.LF UK</vt:lpstr>
      <vt:lpstr>Netable, Exbydo,ČR  digitální víceúčelový stůl s integrovaným individualizovaným software, propojující komunitu, nemocniční informační systém a distanční/telerehabilitační systémy, VR</vt:lpstr>
      <vt:lpstr>Netable, Exbydo,ČR  digitální víceúčelový stůl s integrovaným individualizovaným software, propojující komunitu, nemocniční informační systém a distanční/telerehabilitační systémy, VR</vt:lpstr>
      <vt:lpstr>Prezentace aplikace PowerPoint</vt:lpstr>
      <vt:lpstr>Prezentace aplikace PowerPoint</vt:lpstr>
      <vt:lpstr>Prezentace aplikace PowerPoint</vt:lpstr>
      <vt:lpstr>Prezentace aplikace PowerPoint</vt:lpstr>
      <vt:lpstr>Roboucher, ROBOTSYSTEM, ČR   universální robotický transportní a polohovací systém, využití technologie IoT</vt:lpstr>
      <vt:lpstr>Roboucher, ROBOTSYSTEM, ČR   multifunkční, rehabilitační a transportní robot v automaticky zaměnitelné kombinaci lůžko-křeslo, se všesměrovými kolovým pohonem </vt:lpstr>
      <vt:lpstr>Cognitive walker   pro rehabilitaci a transport s GSM modulem modulem pro komunikaci a sledování životních funkcí uživatele, využití technologie IoT 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je demonstrativní výplňový text používaný v tiskařském a knihařském průmyslu. Lorem Ipsum je považováno za standard v této oblasti už od začátku 16. století, kdy dnes neznámý tiskař vzal kusy textu a na jejich základě vytvořil speciální vzorovou knihu. Jeho odkaz nevydržel pouze pět století, on přežil i nástup elektronické sazby v podstatě beze změny. Nejvíce popularizováno bylo Lorem Ipsum v šedesátých letech 20. století, kdy byly vydávány speciální vzorníky s jeho pasážemi a později pak díky počítačovým DTP programům jako Aldus PageMaker.</dc:title>
  <dc:creator>Martin</dc:creator>
  <cp:lastModifiedBy>uzivatel</cp:lastModifiedBy>
  <cp:revision>43</cp:revision>
  <dcterms:created xsi:type="dcterms:W3CDTF">2016-11-30T16:20:49Z</dcterms:created>
  <dcterms:modified xsi:type="dcterms:W3CDTF">2018-04-01T13:08:31Z</dcterms:modified>
</cp:coreProperties>
</file>